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4" r:id="rId2"/>
    <p:sldId id="335" r:id="rId3"/>
    <p:sldId id="326" r:id="rId4"/>
    <p:sldId id="336" r:id="rId5"/>
    <p:sldId id="332" r:id="rId6"/>
    <p:sldId id="294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C73F"/>
    <a:srgbClr val="FF8585"/>
    <a:srgbClr val="FFD5D5"/>
    <a:srgbClr val="0033CC"/>
    <a:srgbClr val="E7ECF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66" autoAdjust="0"/>
    <p:restoredTop sz="97048" autoAdjust="0"/>
  </p:normalViewPr>
  <p:slideViewPr>
    <p:cSldViewPr snapToGrid="0">
      <p:cViewPr varScale="1">
        <p:scale>
          <a:sx n="145" d="100"/>
          <a:sy n="145" d="100"/>
        </p:scale>
        <p:origin x="984" y="10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EBE05-6832-2E4B-B132-7317BC44027E}" type="datetimeFigureOut">
              <a:rPr lang="en-US" smtClean="0">
                <a:latin typeface="Arial"/>
              </a:rPr>
              <a:pPr/>
              <a:t>10/27/2016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B1F10-CC1E-4A46-A96D-4573DE937D32}" type="slidenum">
              <a:rPr lang="en-US" smtClean="0">
                <a:latin typeface="Arial"/>
              </a:rPr>
              <a:pPr/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0084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8BEF3CD1-B20D-FB4A-8052-97BA1EC4C3E1}" type="datetimeFigureOut">
              <a:rPr lang="en-US" smtClean="0"/>
              <a:pPr/>
              <a:t>10/27/2016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3A23AEF2-6049-2546-ACBD-02879187FA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113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3AEF2-6049-2546-ACBD-02879187FA1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811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3AEF2-6049-2546-ACBD-02879187FA1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012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3AEF2-6049-2546-ACBD-02879187FA1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236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gray">
          <a:xfrm>
            <a:off x="0" y="4572000"/>
            <a:ext cx="9144000" cy="571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PRESTO_logo_66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5555" y="269338"/>
            <a:ext cx="3212890" cy="67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19782"/>
            <a:ext cx="9144000" cy="516328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Wafer4PPT.png"/>
          <p:cNvPicPr>
            <a:picLocks noChangeAspect="1"/>
          </p:cNvPicPr>
          <p:nvPr userDrawn="1"/>
        </p:nvPicPr>
        <p:blipFill>
          <a:blip r:embed="rId2" cstate="screen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844"/>
          <a:stretch>
            <a:fillRect/>
          </a:stretch>
        </p:blipFill>
        <p:spPr>
          <a:xfrm>
            <a:off x="-31295" y="-19782"/>
            <a:ext cx="9189977" cy="5155941"/>
          </a:xfrm>
          <a:prstGeom prst="rect">
            <a:avLst/>
          </a:prstGeom>
        </p:spPr>
      </p:pic>
      <p:pic>
        <p:nvPicPr>
          <p:cNvPr id="14" name="Picture 13" descr="PRESTO_logo_662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210" y="434438"/>
            <a:ext cx="2082380" cy="434413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 userDrawn="1"/>
        </p:nvSpPr>
        <p:spPr bwMode="auto">
          <a:xfrm>
            <a:off x="1147877" y="2907257"/>
            <a:ext cx="6818312" cy="1021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algn="l">
              <a:defRPr sz="4000" b="1" cap="all"/>
            </a:lvl1pPr>
          </a:lstStyle>
          <a:p>
            <a:pPr eaLnBrk="0" hangingPunct="0">
              <a:defRPr/>
            </a:pPr>
            <a:endParaRPr lang="en-US" sz="3200" b="0" kern="0" cap="none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182577" y="1628510"/>
            <a:ext cx="6818313" cy="187877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959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andy_Presto.chip_tint4ppt.png"/>
          <p:cNvPicPr>
            <a:picLocks noChangeAspect="1"/>
          </p:cNvPicPr>
          <p:nvPr userDrawn="1"/>
        </p:nvPicPr>
        <p:blipFill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438" b="8126"/>
          <a:stretch>
            <a:fillRect/>
          </a:stretch>
        </p:blipFill>
        <p:spPr>
          <a:xfrm>
            <a:off x="-76200" y="-8467"/>
            <a:ext cx="9220200" cy="51519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248" y="1832653"/>
            <a:ext cx="6818313" cy="133643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" name="Picture 9" descr="PRESTO_logo_662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594" y="434438"/>
            <a:ext cx="2082380" cy="4344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16114" y="182752"/>
            <a:ext cx="7772400" cy="857250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554786" y="1118466"/>
            <a:ext cx="7429441" cy="3212907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buClr>
                <a:srgbClr val="FF0000"/>
              </a:buClr>
              <a:buFont typeface="Wingdings" charset="2"/>
              <a:buChar char="§"/>
              <a:defRPr sz="2800" b="1">
                <a:solidFill>
                  <a:srgbClr val="000000"/>
                </a:solidFill>
                <a:latin typeface="+mn-lt"/>
              </a:defRPr>
            </a:lvl1pPr>
            <a:lvl2pPr>
              <a:buClr>
                <a:srgbClr val="FF0000"/>
              </a:buClr>
              <a:defRPr sz="2400">
                <a:solidFill>
                  <a:srgbClr val="000000"/>
                </a:solidFill>
                <a:latin typeface="+mn-lt"/>
              </a:defRPr>
            </a:lvl2pPr>
            <a:lvl3pPr>
              <a:buClr>
                <a:srgbClr val="FF0000"/>
              </a:buClr>
              <a:defRPr sz="2000">
                <a:solidFill>
                  <a:srgbClr val="000000"/>
                </a:solidFill>
                <a:latin typeface="+mn-lt"/>
              </a:defRPr>
            </a:lvl3pPr>
            <a:lvl4pPr>
              <a:defRPr sz="1800">
                <a:solidFill>
                  <a:srgbClr val="000000"/>
                </a:solidFill>
                <a:latin typeface="+mn-lt"/>
              </a:defRPr>
            </a:lvl4pPr>
            <a:lvl5pPr>
              <a:buFont typeface="Courier New"/>
              <a:buChar char="o"/>
              <a:defRPr sz="1800">
                <a:solidFill>
                  <a:srgbClr val="000000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6114" y="182752"/>
            <a:ext cx="7772400" cy="857250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045306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6114" y="182752"/>
            <a:ext cx="7772400" cy="857250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TextBox 1"/>
          <p:cNvSpPr txBox="1"/>
          <p:nvPr userDrawn="1"/>
        </p:nvSpPr>
        <p:spPr>
          <a:xfrm rot="19215832">
            <a:off x="374756" y="2198496"/>
            <a:ext cx="35909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8585"/>
                </a:solidFill>
              </a:rPr>
              <a:t>CONFIDENTIAL</a:t>
            </a:r>
          </a:p>
        </p:txBody>
      </p:sp>
      <p:sp>
        <p:nvSpPr>
          <p:cNvPr id="4" name="TextBox 3"/>
          <p:cNvSpPr txBox="1"/>
          <p:nvPr userDrawn="1"/>
        </p:nvSpPr>
        <p:spPr>
          <a:xfrm rot="19215832">
            <a:off x="4378909" y="2350896"/>
            <a:ext cx="35909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8585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66984574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16114" y="182752"/>
            <a:ext cx="7772400" cy="857250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543211" y="1118466"/>
            <a:ext cx="7429441" cy="3212907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buClr>
                <a:srgbClr val="FF0000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+mn-lt"/>
              </a:defRPr>
            </a:lvl1pPr>
            <a:lvl2pPr>
              <a:buClr>
                <a:srgbClr val="FF0000"/>
              </a:buClr>
              <a:defRPr sz="2000">
                <a:solidFill>
                  <a:srgbClr val="000000"/>
                </a:solidFill>
                <a:latin typeface="+mn-lt"/>
              </a:defRPr>
            </a:lvl2pPr>
            <a:lvl3pPr>
              <a:buClr>
                <a:srgbClr val="FF0000"/>
              </a:buClr>
              <a:defRPr sz="1800">
                <a:solidFill>
                  <a:srgbClr val="000000"/>
                </a:solidFill>
                <a:latin typeface="+mn-lt"/>
              </a:defRPr>
            </a:lvl3pPr>
            <a:lvl4pPr>
              <a:defRPr sz="1600">
                <a:solidFill>
                  <a:srgbClr val="000000"/>
                </a:solidFill>
                <a:latin typeface="+mn-lt"/>
              </a:defRPr>
            </a:lvl4pPr>
            <a:lvl5pPr>
              <a:buFont typeface="Courier New"/>
              <a:buChar char="o"/>
              <a:defRPr sz="1400">
                <a:solidFill>
                  <a:srgbClr val="000000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9897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0800000"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34000"/>
                </a:schemeClr>
              </a:gs>
              <a:gs pos="100000">
                <a:srgbClr val="FFFFFF">
                  <a:alpha val="25000"/>
                </a:srgb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814366" y="4903101"/>
            <a:ext cx="281690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606060"/>
                </a:solidFill>
                <a:latin typeface="Arial" pitchFamily="-111" charset="0"/>
                <a:ea typeface="Osaka" pitchFamily="-111" charset="-128"/>
                <a:cs typeface="Osaka" pitchFamily="-111" charset="-128"/>
              </a:rPr>
              <a:t>© 2016 Presto Engineering. All rights reserved</a:t>
            </a:r>
            <a:endParaRPr lang="en-US" sz="1000" dirty="0">
              <a:solidFill>
                <a:srgbClr val="606060"/>
              </a:solidFill>
              <a:latin typeface="Arial"/>
              <a:ea typeface="Osaka" pitchFamily="-111" charset="-128"/>
              <a:cs typeface="Osaka" pitchFamily="-111" charset="-128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33400" y="4673095"/>
            <a:ext cx="7924800" cy="1191"/>
          </a:xfrm>
          <a:prstGeom prst="line">
            <a:avLst/>
          </a:prstGeom>
          <a:ln>
            <a:solidFill>
              <a:srgbClr val="8DC63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8240523" y="4695697"/>
            <a:ext cx="4636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D490FAD-88F1-834A-9C56-CD51E0F551CA}" type="slidenum">
              <a:rPr lang="en-US" sz="1000" smtClean="0">
                <a:solidFill>
                  <a:srgbClr val="7F7F7F"/>
                </a:solidFill>
                <a:latin typeface="Arial"/>
                <a:cs typeface="Arial"/>
              </a:rPr>
              <a:pPr/>
              <a:t>‹#›</a:t>
            </a:fld>
            <a:endParaRPr lang="en-US" sz="10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pic>
        <p:nvPicPr>
          <p:cNvPr id="13" name="Picture 12" descr="PRESTO_logo_662.png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482" y="4761228"/>
            <a:ext cx="1339131" cy="279361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2556058" y="4741295"/>
            <a:ext cx="3055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>
                <a:solidFill>
                  <a:schemeClr val="tx1"/>
                </a:solidFill>
              </a:rPr>
              <a:t>You Design it. We Produce</a:t>
            </a:r>
            <a:r>
              <a:rPr lang="en-US" sz="1600" b="0" i="1" baseline="0" dirty="0">
                <a:solidFill>
                  <a:schemeClr val="tx1"/>
                </a:solidFill>
              </a:rPr>
              <a:t> it.™</a:t>
            </a:r>
            <a:endParaRPr lang="en-US" sz="1600" b="0" i="1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5" r:id="rId2"/>
    <p:sldLayoutId id="2147483652" r:id="rId3"/>
    <p:sldLayoutId id="2147483654" r:id="rId4"/>
    <p:sldLayoutId id="2147483657" r:id="rId5"/>
    <p:sldLayoutId id="2147483659" r:id="rId6"/>
    <p:sldLayoutId id="2147483660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7F7F7F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s://twitter.com/Presto_Eng" TargetMode="External"/><Relationship Id="rId7" Type="http://schemas.openxmlformats.org/officeDocument/2006/relationships/hyperlink" Target="https://www.facebook.com/PrestoEngineering?ref=profile" TargetMode="External"/><Relationship Id="rId2" Type="http://schemas.openxmlformats.org/officeDocument/2006/relationships/hyperlink" Target="http://www.presto-eng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hyperlink" Target="https://www.linkedin.com/company/presto-engineering-inc" TargetMode="Externa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622896" y="1212347"/>
            <a:ext cx="7861300" cy="173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ts val="3375"/>
              </a:lnSpc>
              <a:spcAft>
                <a:spcPts val="900"/>
              </a:spcAft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We are developing the</a:t>
            </a:r>
            <a:b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</a:rPr>
              <a:t>Semiconductor Supply Chain</a:t>
            </a:r>
            <a:b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for today and tomorrow’s 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</a:rPr>
              <a:t>Internet of Things 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applications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type="subTitle" idx="4294967295"/>
          </p:nvPr>
        </p:nvSpPr>
        <p:spPr bwMode="auto">
          <a:xfrm>
            <a:off x="1026816" y="4227015"/>
            <a:ext cx="6919912" cy="5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You Design it. We Produce it.</a:t>
            </a:r>
            <a:r>
              <a:rPr lang="en-US" altLang="en-US" sz="2800" b="1" baseline="30000" dirty="0">
                <a:latin typeface="Arial" panose="020B0604020202020204" pitchFamily="34" charset="0"/>
              </a:rPr>
              <a:t>™</a:t>
            </a:r>
          </a:p>
        </p:txBody>
      </p:sp>
      <p:pic>
        <p:nvPicPr>
          <p:cNvPr id="819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2435" y="2925185"/>
            <a:ext cx="1270397" cy="87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6929" y="2925185"/>
            <a:ext cx="1113234" cy="87749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4260" y="2925185"/>
            <a:ext cx="1172765" cy="87749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02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0"/>
            <a:ext cx="9144000" cy="5143499"/>
            <a:chOff x="0" y="0"/>
            <a:chExt cx="9144000" cy="4647257"/>
          </a:xfrm>
        </p:grpSpPr>
        <p:pic>
          <p:nvPicPr>
            <p:cNvPr id="19" name="Picture 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4225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0" y="0"/>
              <a:ext cx="9144000" cy="2167505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37000">
                  <a:schemeClr val="bg1">
                    <a:alpha val="78000"/>
                  </a:schemeClr>
                </a:gs>
                <a:gs pos="100000">
                  <a:schemeClr val="bg1">
                    <a:shade val="100000"/>
                    <a:satMod val="11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 flipV="1">
              <a:off x="0" y="2479752"/>
              <a:ext cx="9144000" cy="2167505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37000">
                  <a:schemeClr val="bg1">
                    <a:alpha val="78000"/>
                  </a:schemeClr>
                </a:gs>
                <a:gs pos="100000">
                  <a:schemeClr val="bg1">
                    <a:shade val="100000"/>
                    <a:satMod val="11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ectangle 17"/>
          <p:cNvSpPr/>
          <p:nvPr/>
        </p:nvSpPr>
        <p:spPr>
          <a:xfrm rot="16200000">
            <a:off x="207249" y="-216612"/>
            <a:ext cx="5160788" cy="557527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78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533400" y="4673095"/>
            <a:ext cx="7924800" cy="1191"/>
          </a:xfrm>
          <a:prstGeom prst="line">
            <a:avLst/>
          </a:prstGeom>
          <a:ln>
            <a:solidFill>
              <a:srgbClr val="8DC63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PRESTO_logo_662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482" y="4761228"/>
            <a:ext cx="1339131" cy="27936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556058" y="4741295"/>
            <a:ext cx="3019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chemeClr val="tx1"/>
                </a:solidFill>
              </a:rPr>
              <a:t>You Design it. We Produce</a:t>
            </a:r>
            <a:r>
              <a:rPr lang="en-US" b="0" i="1" baseline="0" dirty="0">
                <a:solidFill>
                  <a:schemeClr val="tx1"/>
                </a:solidFill>
              </a:rPr>
              <a:t> it.™</a:t>
            </a:r>
            <a:endParaRPr lang="en-US" b="0" i="1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Presto Engineering at a Glance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 bwMode="ltGray">
          <a:xfrm>
            <a:off x="679114" y="1179455"/>
            <a:ext cx="3695574" cy="336483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30000"/>
                  <a:lumOff val="70000"/>
                  <a:alpha val="0"/>
                </a:schemeClr>
              </a:gs>
              <a:gs pos="47000">
                <a:srgbClr val="3051B8"/>
              </a:gs>
              <a:gs pos="100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1003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/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627654"/>
              </p:ext>
            </p:extLst>
          </p:nvPr>
        </p:nvGraphicFramePr>
        <p:xfrm>
          <a:off x="734967" y="1182770"/>
          <a:ext cx="3494442" cy="251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5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8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r"/>
                      <a:r>
                        <a:rPr lang="en-US" altLang="en-US" sz="2800" b="1" dirty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100+</a:t>
                      </a:r>
                      <a:endParaRPr lang="en-US" sz="2800" dirty="0">
                        <a:solidFill>
                          <a:schemeClr val="accent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Semiconductor Experts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r"/>
                      <a:r>
                        <a:rPr lang="en-US" altLang="en-US" sz="2800" b="1" dirty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450+</a:t>
                      </a:r>
                      <a:endParaRPr lang="en-US" sz="2800" dirty="0">
                        <a:solidFill>
                          <a:schemeClr val="accent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Served Customers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r"/>
                      <a:r>
                        <a:rPr lang="en-US" altLang="en-US" sz="2800" b="1" dirty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100+</a:t>
                      </a:r>
                      <a:endParaRPr lang="en-US" sz="2800" dirty="0">
                        <a:solidFill>
                          <a:schemeClr val="accent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Million Units Shipped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r"/>
                      <a:r>
                        <a:rPr lang="en-US" altLang="en-US" sz="2800" b="1" dirty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</a:t>
                      </a:r>
                      <a:endParaRPr lang="en-US" sz="2800" dirty="0">
                        <a:solidFill>
                          <a:schemeClr val="accent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Worldwide Operations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r"/>
                      <a:r>
                        <a:rPr lang="en-US" altLang="en-US" sz="2800" b="1" dirty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35%</a:t>
                      </a:r>
                      <a:endParaRPr lang="en-US" sz="2800" dirty="0">
                        <a:solidFill>
                          <a:schemeClr val="accent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CAGR 2007–15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5814366" y="4903101"/>
            <a:ext cx="281690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606060"/>
                </a:solidFill>
                <a:latin typeface="Arial" pitchFamily="-111" charset="0"/>
                <a:ea typeface="Osaka" pitchFamily="-111" charset="-128"/>
                <a:cs typeface="Osaka" pitchFamily="-111" charset="-128"/>
              </a:rPr>
              <a:t>© 2016 Presto Engineering. All rights reserved</a:t>
            </a:r>
            <a:endParaRPr lang="en-US" sz="1000" dirty="0">
              <a:solidFill>
                <a:srgbClr val="606060"/>
              </a:solidFill>
              <a:latin typeface="Arial"/>
              <a:ea typeface="Osaka" pitchFamily="-111" charset="-128"/>
              <a:cs typeface="Osaka" pitchFamily="-111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40523" y="4695697"/>
            <a:ext cx="4636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D490FAD-88F1-834A-9C56-CD51E0F551CA}" type="slidenum">
              <a:rPr lang="en-US" sz="1000" smtClean="0">
                <a:solidFill>
                  <a:srgbClr val="7F7F7F"/>
                </a:solidFill>
                <a:latin typeface="Arial"/>
                <a:cs typeface="Arial"/>
              </a:rPr>
              <a:pPr/>
              <a:t>2</a:t>
            </a:fld>
            <a:endParaRPr lang="en-US" sz="1000" dirty="0">
              <a:solidFill>
                <a:srgbClr val="7F7F7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086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/>
          </p:nvPr>
        </p:nvSpPr>
        <p:spPr bwMode="auto">
          <a:xfrm>
            <a:off x="457200" y="57151"/>
            <a:ext cx="8229600" cy="65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World-Wide Locations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22292" y="1047073"/>
            <a:ext cx="7019933" cy="3383280"/>
            <a:chOff x="1179457" y="1061361"/>
            <a:chExt cx="7019933" cy="338328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9457" y="1061361"/>
              <a:ext cx="7019933" cy="3383280"/>
            </a:xfrm>
            <a:prstGeom prst="rect">
              <a:avLst/>
            </a:prstGeom>
          </p:spPr>
        </p:pic>
        <p:sp>
          <p:nvSpPr>
            <p:cNvPr id="22" name="TextBox 4"/>
            <p:cNvSpPr txBox="1">
              <a:spLocks noChangeArrowheads="1"/>
            </p:cNvSpPr>
            <p:nvPr/>
          </p:nvSpPr>
          <p:spPr bwMode="auto">
            <a:xfrm>
              <a:off x="1663347" y="2005001"/>
              <a:ext cx="1309974" cy="4385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4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750" b="1" dirty="0">
                  <a:solidFill>
                    <a:srgbClr val="0033CC"/>
                  </a:solidFill>
                </a:rPr>
                <a:t>Silicon Valley </a:t>
              </a:r>
              <a:r>
                <a:rPr lang="en-US" altLang="en-US" sz="750" b="1" dirty="0"/>
                <a:t>Hub (SVH)</a:t>
              </a:r>
            </a:p>
            <a:p>
              <a:pPr eaLnBrk="1" hangingPunct="1"/>
              <a:r>
                <a:rPr lang="en-US" altLang="en-US" sz="750" b="1" dirty="0"/>
                <a:t>Headquarters</a:t>
              </a:r>
            </a:p>
            <a:p>
              <a:pPr eaLnBrk="1" hangingPunct="1"/>
              <a:r>
                <a:rPr lang="en-US" altLang="en-US" sz="750" b="1" dirty="0"/>
                <a:t>San Jose, CA</a:t>
              </a:r>
            </a:p>
          </p:txBody>
        </p:sp>
        <p:sp>
          <p:nvSpPr>
            <p:cNvPr id="23" name="TextBox 5"/>
            <p:cNvSpPr txBox="1">
              <a:spLocks noChangeArrowheads="1"/>
            </p:cNvSpPr>
            <p:nvPr/>
          </p:nvSpPr>
          <p:spPr bwMode="auto">
            <a:xfrm>
              <a:off x="3256017" y="1627387"/>
              <a:ext cx="1433406" cy="32316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4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750" b="1" dirty="0"/>
                <a:t>Caen Normandy Hub (CNH)</a:t>
              </a:r>
            </a:p>
            <a:p>
              <a:pPr eaLnBrk="1" hangingPunct="1"/>
              <a:r>
                <a:rPr lang="en-US" altLang="en-US" sz="750" b="1" dirty="0">
                  <a:solidFill>
                    <a:srgbClr val="0033CC"/>
                  </a:solidFill>
                </a:rPr>
                <a:t>Caen</a:t>
              </a:r>
              <a:r>
                <a:rPr lang="en-US" altLang="en-US" sz="750" b="1" dirty="0"/>
                <a:t>, France</a:t>
              </a:r>
            </a:p>
          </p:txBody>
        </p:sp>
        <p:sp>
          <p:nvSpPr>
            <p:cNvPr id="24" name="TextBox 6"/>
            <p:cNvSpPr txBox="1">
              <a:spLocks noChangeArrowheads="1"/>
            </p:cNvSpPr>
            <p:nvPr/>
          </p:nvSpPr>
          <p:spPr bwMode="auto">
            <a:xfrm>
              <a:off x="4625446" y="2141908"/>
              <a:ext cx="907621" cy="20774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4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750" b="1" dirty="0">
                  <a:solidFill>
                    <a:srgbClr val="0033CC"/>
                  </a:solidFill>
                </a:rPr>
                <a:t>Grenoble</a:t>
              </a:r>
              <a:r>
                <a:rPr lang="en-US" altLang="en-US" sz="750" b="1" dirty="0"/>
                <a:t> Office</a:t>
              </a:r>
            </a:p>
          </p:txBody>
        </p:sp>
        <p:sp>
          <p:nvSpPr>
            <p:cNvPr id="25" name="TextBox 7"/>
            <p:cNvSpPr txBox="1">
              <a:spLocks noChangeArrowheads="1"/>
            </p:cNvSpPr>
            <p:nvPr/>
          </p:nvSpPr>
          <p:spPr bwMode="auto">
            <a:xfrm>
              <a:off x="3196706" y="2487544"/>
              <a:ext cx="1552028" cy="32316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4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750" b="1" dirty="0"/>
                <a:t>Meyreuil Provence Hub (MPH)</a:t>
              </a:r>
            </a:p>
            <a:p>
              <a:pPr eaLnBrk="1" hangingPunct="1"/>
              <a:r>
                <a:rPr lang="en-US" altLang="en-US" sz="750" b="1" dirty="0">
                  <a:solidFill>
                    <a:srgbClr val="0033CC"/>
                  </a:solidFill>
                </a:rPr>
                <a:t>Aix-en-Provence</a:t>
              </a:r>
              <a:r>
                <a:rPr lang="en-US" altLang="en-US" sz="750" b="1" dirty="0"/>
                <a:t>, France</a:t>
              </a:r>
            </a:p>
          </p:txBody>
        </p:sp>
        <p:sp>
          <p:nvSpPr>
            <p:cNvPr id="26" name="TextBox 8"/>
            <p:cNvSpPr txBox="1">
              <a:spLocks noChangeArrowheads="1"/>
            </p:cNvSpPr>
            <p:nvPr/>
          </p:nvSpPr>
          <p:spPr bwMode="auto">
            <a:xfrm>
              <a:off x="7090166" y="3095364"/>
              <a:ext cx="1037463" cy="32316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4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750" b="1" dirty="0"/>
                <a:t>Taiwan Hub (TWH)</a:t>
              </a:r>
            </a:p>
            <a:p>
              <a:pPr eaLnBrk="1" hangingPunct="1"/>
              <a:r>
                <a:rPr lang="en-US" altLang="en-US" sz="750" b="1" dirty="0">
                  <a:solidFill>
                    <a:srgbClr val="0033CC"/>
                  </a:solidFill>
                </a:rPr>
                <a:t>Kaohsiung</a:t>
              </a:r>
              <a:r>
                <a:rPr lang="en-US" altLang="en-US" sz="750" b="1" dirty="0"/>
                <a:t>, ROC</a:t>
              </a:r>
            </a:p>
          </p:txBody>
        </p:sp>
        <p:sp>
          <p:nvSpPr>
            <p:cNvPr id="27" name="TextBox 9"/>
            <p:cNvSpPr txBox="1">
              <a:spLocks noChangeArrowheads="1"/>
            </p:cNvSpPr>
            <p:nvPr/>
          </p:nvSpPr>
          <p:spPr bwMode="auto">
            <a:xfrm>
              <a:off x="6432945" y="2274841"/>
              <a:ext cx="1223412" cy="4385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4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750" b="1" dirty="0"/>
                <a:t>Hong-Kong Hub (HKH)</a:t>
              </a:r>
            </a:p>
            <a:p>
              <a:pPr eaLnBrk="1" hangingPunct="1"/>
              <a:r>
                <a:rPr lang="en-US" altLang="en-US" sz="750" b="1" dirty="0"/>
                <a:t>WW Warehouse</a:t>
              </a:r>
            </a:p>
            <a:p>
              <a:pPr eaLnBrk="1" hangingPunct="1"/>
              <a:r>
                <a:rPr lang="en-US" altLang="en-US" sz="750" b="1" dirty="0">
                  <a:solidFill>
                    <a:srgbClr val="0033CC"/>
                  </a:solidFill>
                </a:rPr>
                <a:t>Hong-Kong</a:t>
              </a:r>
              <a:r>
                <a:rPr lang="en-US" altLang="en-US" sz="750" b="1" dirty="0"/>
                <a:t>, SAR</a:t>
              </a:r>
            </a:p>
          </p:txBody>
        </p:sp>
        <p:sp>
          <p:nvSpPr>
            <p:cNvPr id="28" name="TextBox 10"/>
            <p:cNvSpPr txBox="1">
              <a:spLocks noChangeArrowheads="1"/>
            </p:cNvSpPr>
            <p:nvPr/>
          </p:nvSpPr>
          <p:spPr bwMode="auto">
            <a:xfrm>
              <a:off x="5414961" y="2883770"/>
              <a:ext cx="1085554" cy="32316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4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750" b="1" dirty="0"/>
                <a:t>Thailand Hub (THH)</a:t>
              </a:r>
            </a:p>
            <a:p>
              <a:pPr eaLnBrk="1" hangingPunct="1"/>
              <a:r>
                <a:rPr lang="en-US" altLang="en-US" sz="750" b="1" dirty="0">
                  <a:solidFill>
                    <a:srgbClr val="0033CC"/>
                  </a:solidFill>
                </a:rPr>
                <a:t>Bangkok</a:t>
              </a:r>
              <a:r>
                <a:rPr lang="en-US" altLang="en-US" sz="750" b="1" dirty="0"/>
                <a:t>, Thailand</a:t>
              </a:r>
            </a:p>
          </p:txBody>
        </p:sp>
        <p:sp>
          <p:nvSpPr>
            <p:cNvPr id="29" name="TextBox 10"/>
            <p:cNvSpPr txBox="1">
              <a:spLocks noChangeArrowheads="1"/>
            </p:cNvSpPr>
            <p:nvPr/>
          </p:nvSpPr>
          <p:spPr bwMode="auto">
            <a:xfrm>
              <a:off x="6188873" y="3791175"/>
              <a:ext cx="1194558" cy="32316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4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750" b="1" dirty="0"/>
                <a:t>Indonesia Hub (INH)</a:t>
              </a:r>
            </a:p>
            <a:p>
              <a:r>
                <a:rPr lang="en-US" sz="750" b="1" dirty="0" err="1">
                  <a:solidFill>
                    <a:srgbClr val="0033CC"/>
                  </a:solidFill>
                </a:rPr>
                <a:t>Jawa</a:t>
              </a:r>
              <a:r>
                <a:rPr lang="en-US" sz="750" b="1" dirty="0">
                  <a:solidFill>
                    <a:srgbClr val="0033CC"/>
                  </a:solidFill>
                </a:rPr>
                <a:t> Barat</a:t>
              </a:r>
              <a:r>
                <a:rPr lang="en-US" sz="750" b="1" dirty="0"/>
                <a:t>, Indonesia</a:t>
              </a:r>
              <a:endParaRPr lang="en-US" altLang="en-US" sz="75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1496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nysilicon.com/wp-content/uploads/2013/01/tray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2932" y="4060670"/>
            <a:ext cx="1339782" cy="48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Connector 32"/>
          <p:cNvCxnSpPr/>
          <p:nvPr/>
        </p:nvCxnSpPr>
        <p:spPr>
          <a:xfrm>
            <a:off x="5798506" y="2284500"/>
            <a:ext cx="11373" cy="1753390"/>
          </a:xfrm>
          <a:prstGeom prst="line">
            <a:avLst/>
          </a:prstGeom>
          <a:ln>
            <a:solidFill>
              <a:schemeClr val="tx2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683950" y="2156103"/>
            <a:ext cx="3662883" cy="23760"/>
          </a:xfrm>
          <a:prstGeom prst="line">
            <a:avLst/>
          </a:prstGeom>
          <a:ln>
            <a:solidFill>
              <a:schemeClr val="tx2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2000" contrast="-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615" y="1770143"/>
            <a:ext cx="670060" cy="731520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414380" y="1324996"/>
            <a:ext cx="716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  <a:cs typeface="Arial" panose="020B0604020202020204" pitchFamily="34" charset="0"/>
              </a:rPr>
              <a:t>Your </a:t>
            </a:r>
            <a:br>
              <a:rPr lang="en-US" sz="1200" b="1" dirty="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en-US" sz="1200" b="1" dirty="0">
                <a:solidFill>
                  <a:schemeClr val="tx2"/>
                </a:solidFill>
                <a:cs typeface="Arial" panose="020B0604020202020204" pitchFamily="34" charset="0"/>
              </a:rPr>
              <a:t>Design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35544" y="2019981"/>
            <a:ext cx="861133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>
                <a:solidFill>
                  <a:schemeClr val="tx2"/>
                </a:solidFill>
                <a:cs typeface="Arial" panose="020B0604020202020204" pitchFamily="34" charset="0"/>
              </a:rPr>
              <a:t>Release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297710" y="2411332"/>
            <a:ext cx="788999" cy="11618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100" dirty="0">
                <a:cs typeface="Arial" panose="020B0604020202020204" pitchFamily="34" charset="0"/>
              </a:rPr>
              <a:t>Design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100" dirty="0">
                <a:cs typeface="Arial" panose="020B0604020202020204" pitchFamily="34" charset="0"/>
              </a:rPr>
              <a:t>Database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100" dirty="0">
                <a:cs typeface="Arial" panose="020B0604020202020204" pitchFamily="34" charset="0"/>
              </a:rPr>
              <a:t>Modules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100" dirty="0">
                <a:cs typeface="Arial" panose="020B0604020202020204" pitchFamily="34" charset="0"/>
              </a:rPr>
              <a:t>Antennas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100" dirty="0">
                <a:cs typeface="Arial" panose="020B0604020202020204" pitchFamily="34" charset="0"/>
              </a:rPr>
              <a:t>Inlays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246284" y="2411332"/>
            <a:ext cx="912429" cy="11618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GB" sz="1100" dirty="0">
                <a:cs typeface="Arial" panose="020B0604020202020204" pitchFamily="34" charset="0"/>
              </a:rPr>
              <a:t>RF / mmRF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GB" sz="1100" dirty="0">
                <a:cs typeface="Arial" panose="020B0604020202020204" pitchFamily="34" charset="0"/>
              </a:rPr>
              <a:t>Security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GB" sz="1100" dirty="0">
                <a:cs typeface="Arial" panose="020B0604020202020204" pitchFamily="34" charset="0"/>
              </a:rPr>
              <a:t>eNVM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GB" sz="1100" dirty="0">
                <a:cs typeface="Arial" panose="020B0604020202020204" pitchFamily="34" charset="0"/>
              </a:rPr>
              <a:t>MCU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GB" sz="1100" dirty="0">
                <a:cs typeface="Arial" panose="020B0604020202020204" pitchFamily="34" charset="0"/>
              </a:rPr>
              <a:t>ATE / PXI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194279" y="2411332"/>
            <a:ext cx="827471" cy="11618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GB" sz="1100" dirty="0">
                <a:cs typeface="Arial" panose="020B0604020202020204" pitchFamily="34" charset="0"/>
              </a:rPr>
              <a:t>Labs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GB" sz="1100" dirty="0">
                <a:cs typeface="Arial" panose="020B0604020202020204" pitchFamily="34" charset="0"/>
              </a:rPr>
              <a:t>ESD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GB" sz="1100" dirty="0">
                <a:cs typeface="Arial" panose="020B0604020202020204" pitchFamily="34" charset="0"/>
              </a:rPr>
              <a:t>HTOL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GB" sz="1100" dirty="0">
                <a:cs typeface="Arial" panose="020B0604020202020204" pitchFamily="34" charset="0"/>
              </a:rPr>
              <a:t>Standards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GB" sz="1100" dirty="0">
                <a:cs typeface="Arial" panose="020B0604020202020204" pitchFamily="34" charset="0"/>
              </a:rPr>
              <a:t>HW + SW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351923" y="1929902"/>
            <a:ext cx="2419648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100" dirty="0">
                <a:cs typeface="Arial" panose="020B0604020202020204" pitchFamily="34" charset="0"/>
              </a:rPr>
              <a:t>Wafer and Mask Procurement</a:t>
            </a:r>
          </a:p>
          <a:p>
            <a:pPr>
              <a:lnSpc>
                <a:spcPct val="90000"/>
              </a:lnSpc>
            </a:pPr>
            <a:r>
              <a:rPr lang="en-GB" sz="1100" dirty="0">
                <a:cs typeface="Arial" panose="020B0604020202020204" pitchFamily="34" charset="0"/>
              </a:rPr>
              <a:t>Product Eng., Yield Management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346955" y="2546256"/>
            <a:ext cx="2797046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100" dirty="0">
                <a:cs typeface="Arial" panose="020B0604020202020204" pitchFamily="34" charset="0"/>
              </a:rPr>
              <a:t>Probe, Wafer Backend, Assembly</a:t>
            </a:r>
          </a:p>
          <a:p>
            <a:pPr>
              <a:lnSpc>
                <a:spcPct val="90000"/>
              </a:lnSpc>
            </a:pPr>
            <a:r>
              <a:rPr lang="en-GB" sz="1100" dirty="0">
                <a:cs typeface="Arial" panose="020B0604020202020204" pitchFamily="34" charset="0"/>
              </a:rPr>
              <a:t>Final Test, Finishing</a:t>
            </a:r>
          </a:p>
          <a:p>
            <a:pPr>
              <a:lnSpc>
                <a:spcPct val="90000"/>
              </a:lnSpc>
            </a:pPr>
            <a:r>
              <a:rPr lang="en-GB" sz="1100" dirty="0">
                <a:cs typeface="Arial" panose="020B0604020202020204" pitchFamily="34" charset="0"/>
              </a:rPr>
              <a:t>Personalization Services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351923" y="3328973"/>
            <a:ext cx="2532542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100" dirty="0">
                <a:cs typeface="Arial" panose="020B0604020202020204" pitchFamily="34" charset="0"/>
              </a:rPr>
              <a:t>B2B / MES Integration</a:t>
            </a:r>
          </a:p>
          <a:p>
            <a:pPr>
              <a:lnSpc>
                <a:spcPct val="90000"/>
              </a:lnSpc>
            </a:pPr>
            <a:r>
              <a:rPr lang="en-GB" sz="1100" dirty="0">
                <a:cs typeface="Arial" panose="020B0604020202020204" pitchFamily="34" charset="0"/>
              </a:rPr>
              <a:t>Web Portal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91449" y="4097832"/>
            <a:ext cx="36471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cs typeface="Arial" panose="020B0604020202020204" pitchFamily="34" charset="0"/>
              </a:rPr>
              <a:t>50+</a:t>
            </a:r>
            <a:r>
              <a:rPr lang="en-US" sz="1600" dirty="0">
                <a:solidFill>
                  <a:schemeClr val="tx2"/>
                </a:solidFill>
                <a:cs typeface="Arial" panose="020B0604020202020204" pitchFamily="34" charset="0"/>
              </a:rPr>
              <a:t> New Product Introductions (2015)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25262" y="4097832"/>
            <a:ext cx="2167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90Mu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Shipped (2015)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286932" y="1891840"/>
            <a:ext cx="823525" cy="501631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40000"/>
                  <a:lumOff val="60000"/>
                </a:schemeClr>
              </a:gs>
              <a:gs pos="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0">
            <a:schemeClr val="accent2"/>
          </a:lnRef>
          <a:fillRef idx="1003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>
              <a:lnSpc>
                <a:spcPct val="90000"/>
              </a:lnSpc>
            </a:pPr>
            <a:r>
              <a:rPr lang="en-US" sz="1200" b="1" dirty="0">
                <a:solidFill>
                  <a:schemeClr val="bg1"/>
                </a:solidFill>
                <a:cs typeface="Arial" panose="020B0604020202020204" pitchFamily="34" charset="0"/>
              </a:rPr>
              <a:t>Package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243599" y="1891840"/>
            <a:ext cx="823525" cy="501631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40000"/>
                  <a:lumOff val="60000"/>
                </a:schemeClr>
              </a:gs>
              <a:gs pos="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0">
            <a:schemeClr val="accent2"/>
          </a:lnRef>
          <a:fillRef idx="1003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>
              <a:lnSpc>
                <a:spcPct val="90000"/>
              </a:lnSpc>
            </a:pPr>
            <a:r>
              <a:rPr lang="en-US" sz="1200" b="1" dirty="0">
                <a:solidFill>
                  <a:schemeClr val="bg1"/>
                </a:solidFill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200267" y="1891840"/>
            <a:ext cx="823525" cy="501631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40000"/>
                  <a:lumOff val="60000"/>
                </a:schemeClr>
              </a:gs>
              <a:gs pos="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0">
            <a:schemeClr val="accent2"/>
          </a:lnRef>
          <a:fillRef idx="1003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>
              <a:lnSpc>
                <a:spcPct val="90000"/>
              </a:lnSpc>
            </a:pPr>
            <a:r>
              <a:rPr lang="en-US" sz="1200" b="1" dirty="0">
                <a:solidFill>
                  <a:schemeClr val="bg1"/>
                </a:solidFill>
                <a:cs typeface="Arial" panose="020B0604020202020204" pitchFamily="34" charset="0"/>
              </a:rPr>
              <a:t>Qual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272932" y="1887458"/>
            <a:ext cx="1078992" cy="501631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2"/>
          </a:lnRef>
          <a:fillRef idx="1003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>
              <a:lnSpc>
                <a:spcPct val="90000"/>
              </a:lnSpc>
            </a:pPr>
            <a:r>
              <a:rPr lang="en-US" sz="1200" b="1" dirty="0">
                <a:solidFill>
                  <a:schemeClr val="tx2"/>
                </a:solidFill>
                <a:cs typeface="Arial" panose="020B0604020202020204" pitchFamily="34" charset="0"/>
              </a:rPr>
              <a:t>Front-End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272932" y="2572716"/>
            <a:ext cx="1074022" cy="501631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2"/>
          </a:lnRef>
          <a:fillRef idx="1003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solidFill>
                  <a:schemeClr val="tx2"/>
                </a:solidFill>
                <a:cs typeface="Arial" panose="020B0604020202020204" pitchFamily="34" charset="0"/>
              </a:rPr>
              <a:t>Back-End</a:t>
            </a:r>
          </a:p>
        </p:txBody>
      </p:sp>
      <p:sp>
        <p:nvSpPr>
          <p:cNvPr id="47" name="Rectangle 46"/>
          <p:cNvSpPr/>
          <p:nvPr/>
        </p:nvSpPr>
        <p:spPr>
          <a:xfrm>
            <a:off x="5272932" y="3257973"/>
            <a:ext cx="1074022" cy="501631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2"/>
          </a:lnRef>
          <a:fillRef idx="1003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solidFill>
                  <a:schemeClr val="tx2"/>
                </a:solidFill>
                <a:cs typeface="Arial" panose="020B0604020202020204" pitchFamily="34" charset="0"/>
              </a:rPr>
              <a:t>Logistics</a:t>
            </a:r>
          </a:p>
          <a:p>
            <a:pPr algn="ctr">
              <a:lnSpc>
                <a:spcPct val="90000"/>
              </a:lnSpc>
            </a:pPr>
            <a:r>
              <a:rPr lang="en-US" sz="1200" b="1" dirty="0">
                <a:solidFill>
                  <a:schemeClr val="tx2"/>
                </a:solidFill>
                <a:cs typeface="Arial" panose="020B0604020202020204" pitchFamily="34" charset="0"/>
              </a:rPr>
              <a:t>SCM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</a:t>
            </a:r>
            <a:br>
              <a:rPr lang="en-US" dirty="0"/>
            </a:br>
            <a:r>
              <a:rPr lang="en-US" dirty="0"/>
              <a:t>and Production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273" y="0"/>
            <a:ext cx="5285949" cy="182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71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High-Volume Manufacturing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196100" y="924274"/>
            <a:ext cx="4303980" cy="1679074"/>
            <a:chOff x="196100" y="924274"/>
            <a:chExt cx="4303980" cy="1679074"/>
          </a:xfrm>
        </p:grpSpPr>
        <p:grpSp>
          <p:nvGrpSpPr>
            <p:cNvPr id="4" name="Group 3"/>
            <p:cNvGrpSpPr/>
            <p:nvPr/>
          </p:nvGrpSpPr>
          <p:grpSpPr>
            <a:xfrm>
              <a:off x="196100" y="924274"/>
              <a:ext cx="4303980" cy="1679074"/>
              <a:chOff x="196100" y="924274"/>
              <a:chExt cx="4303980" cy="1679074"/>
            </a:xfrm>
          </p:grpSpPr>
          <p:pic>
            <p:nvPicPr>
              <p:cNvPr id="1027" name="Picture 3" descr="C:\Users\jiahuey\Desktop\useful graphic 2015\Paper-3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6100" y="924274"/>
                <a:ext cx="4303980" cy="1679074"/>
              </a:xfrm>
              <a:prstGeom prst="rect">
                <a:avLst/>
              </a:prstGeom>
              <a:noFill/>
              <a:effectLst>
                <a:outerShdw blurRad="165100" dist="38100" dir="5400000" algn="t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512028" y="1101138"/>
                <a:ext cx="366315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/>
                  <a:t>INSIDE Secure and Presto Engineering to sign a partnership agreement to outsource INSIE </a:t>
                </a:r>
                <a:r>
                  <a:rPr lang="en-US" sz="1100" b="1" dirty="0" err="1"/>
                  <a:t>Secure’s</a:t>
                </a:r>
                <a:r>
                  <a:rPr lang="en-US" sz="1100" b="1" dirty="0"/>
                  <a:t> semiconductor operation and supply chain activities to specialist provider, Presto Engineering</a:t>
                </a:r>
              </a:p>
            </p:txBody>
          </p:sp>
        </p:grp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975" y="1943100"/>
              <a:ext cx="866140" cy="20955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926" b="28704"/>
            <a:stretch/>
          </p:blipFill>
          <p:spPr>
            <a:xfrm>
              <a:off x="1476375" y="1926916"/>
              <a:ext cx="819150" cy="206684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196100" y="2482337"/>
            <a:ext cx="4355352" cy="1247117"/>
            <a:chOff x="196100" y="2482337"/>
            <a:chExt cx="4355352" cy="1247117"/>
          </a:xfrm>
        </p:grpSpPr>
        <p:pic>
          <p:nvPicPr>
            <p:cNvPr id="17" name="Picture 3" descr="C:\Users\jiahuey\Desktop\useful graphic 2015\Paper-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96100" y="2482337"/>
              <a:ext cx="4355352" cy="1247117"/>
            </a:xfrm>
            <a:prstGeom prst="rect">
              <a:avLst/>
            </a:prstGeom>
            <a:noFill/>
            <a:effectLst>
              <a:outerShdw blurRad="1651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451579" y="2627980"/>
              <a:ext cx="348293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/>
                <a:t>Global </a:t>
              </a:r>
              <a:r>
                <a:rPr lang="en-US" sz="1100" b="1" dirty="0" err="1"/>
                <a:t>Invacom</a:t>
              </a:r>
              <a:r>
                <a:rPr lang="en-US" sz="1100" b="1" dirty="0"/>
                <a:t> Select Presto Engineering for</a:t>
              </a:r>
              <a:br>
                <a:rPr lang="en-US" sz="1100" b="1" dirty="0"/>
              </a:br>
              <a:r>
                <a:rPr lang="en-US" sz="1100" b="1" dirty="0"/>
                <a:t>Turnkey Deployment of its Advanced RF Chipset</a:t>
              </a:r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975" y="3124200"/>
              <a:ext cx="866140" cy="209550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9539" y="3068835"/>
              <a:ext cx="1024112" cy="320035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1733275" y="3435612"/>
            <a:ext cx="6360398" cy="1075038"/>
            <a:chOff x="1733275" y="3435612"/>
            <a:chExt cx="6360398" cy="1075038"/>
          </a:xfrm>
        </p:grpSpPr>
        <p:grpSp>
          <p:nvGrpSpPr>
            <p:cNvPr id="16" name="Group 15"/>
            <p:cNvGrpSpPr/>
            <p:nvPr/>
          </p:nvGrpSpPr>
          <p:grpSpPr>
            <a:xfrm>
              <a:off x="1733275" y="3435612"/>
              <a:ext cx="6360398" cy="1075038"/>
              <a:chOff x="1733275" y="3435612"/>
              <a:chExt cx="6360398" cy="1075038"/>
            </a:xfrm>
          </p:grpSpPr>
          <p:pic>
            <p:nvPicPr>
              <p:cNvPr id="20" name="Picture 2" descr="C:\Users\jiahuey\Desktop\useful graphic 2015\Paper-4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33275" y="3435612"/>
                <a:ext cx="6348041" cy="1075038"/>
              </a:xfrm>
              <a:prstGeom prst="rect">
                <a:avLst/>
              </a:prstGeom>
              <a:noFill/>
              <a:effectLst>
                <a:outerShdw blurRad="165100" dist="38100" dir="5400000" algn="t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2169093" y="3658439"/>
                <a:ext cx="5924580" cy="521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100" b="1" dirty="0"/>
                  <a:t>Presto Engineering Signs Agreement with NAGRA for Secure Product Production 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000" dirty="0"/>
                  <a:t>Presto Engineering will provide production support and secured back-end operations for NAGRA’s digital products in the Pay TV market</a:t>
                </a:r>
              </a:p>
            </p:txBody>
          </p:sp>
        </p:grp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5900" y="4105275"/>
              <a:ext cx="785506" cy="206850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4075" y="4105275"/>
              <a:ext cx="866140" cy="209550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3902104" y="2159352"/>
            <a:ext cx="4982967" cy="1261135"/>
            <a:chOff x="3902104" y="2159352"/>
            <a:chExt cx="4982967" cy="1261135"/>
          </a:xfrm>
        </p:grpSpPr>
        <p:pic>
          <p:nvPicPr>
            <p:cNvPr id="15" name="Picture 2" descr="C:\Users\jiahuey\Desktop\useful graphic 2015\Paper-4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2104" y="2159352"/>
              <a:ext cx="4982967" cy="1261135"/>
            </a:xfrm>
            <a:prstGeom prst="rect">
              <a:avLst/>
            </a:prstGeom>
            <a:noFill/>
            <a:effectLst>
              <a:outerShdw blurRad="1651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4502988" y="2369958"/>
              <a:ext cx="4249947" cy="750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90000"/>
                </a:lnSpc>
              </a:pPr>
              <a:r>
                <a:rPr lang="en-US" sz="1100" b="1" dirty="0" err="1"/>
                <a:t>Devialet</a:t>
              </a:r>
              <a:r>
                <a:rPr lang="en-US" sz="1100" b="1" dirty="0"/>
                <a:t> Selects Presto Engineering for Turnkey Deployment and Supply Chain Management of its High-End Audio ASICs</a:t>
              </a:r>
              <a:br>
                <a:rPr lang="en-US" sz="1300" b="1" dirty="0"/>
              </a:br>
              <a:r>
                <a:rPr lang="en-US" sz="1000" dirty="0">
                  <a:solidFill>
                    <a:prstClr val="black"/>
                  </a:solidFill>
                </a:rPr>
                <a:t>The </a:t>
              </a:r>
              <a:r>
                <a:rPr lang="en-US" sz="1000" dirty="0" err="1">
                  <a:solidFill>
                    <a:prstClr val="black"/>
                  </a:solidFill>
                </a:rPr>
                <a:t>Devialet</a:t>
              </a:r>
              <a:r>
                <a:rPr lang="en-US" sz="1000" dirty="0">
                  <a:solidFill>
                    <a:prstClr val="black"/>
                  </a:solidFill>
                </a:rPr>
                <a:t> audio chips are now qualified and in mass production</a:t>
              </a:r>
            </a:p>
            <a:p>
              <a:endParaRPr lang="en-US" sz="1400" dirty="0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7051" y="2960646"/>
              <a:ext cx="1148170" cy="204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0700" y="2989221"/>
              <a:ext cx="866140" cy="209550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4239198" y="909228"/>
            <a:ext cx="4808631" cy="1261135"/>
            <a:chOff x="4239198" y="909228"/>
            <a:chExt cx="4808631" cy="1261135"/>
          </a:xfrm>
        </p:grpSpPr>
        <p:pic>
          <p:nvPicPr>
            <p:cNvPr id="1026" name="Picture 2" descr="C:\Users\jiahuey\Desktop\useful graphic 2015\Paper-4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239198" y="909228"/>
              <a:ext cx="4705564" cy="1261135"/>
            </a:xfrm>
            <a:prstGeom prst="rect">
              <a:avLst/>
            </a:prstGeom>
            <a:noFill/>
            <a:effectLst>
              <a:outerShdw blurRad="1651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4609393" y="1057439"/>
              <a:ext cx="4438436" cy="674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90000"/>
                </a:lnSpc>
              </a:pPr>
              <a:r>
                <a:rPr lang="en-US" sz="1100" b="1" dirty="0"/>
                <a:t>Presto Engineering Expands Turnkey IC Production Management Services with Three New Operations in Asia</a:t>
              </a:r>
              <a:br>
                <a:rPr lang="en-US" sz="1300" dirty="0"/>
              </a:br>
              <a:r>
                <a:rPr lang="en-US" sz="1000" dirty="0">
                  <a:solidFill>
                    <a:prstClr val="black"/>
                  </a:solidFill>
                </a:rPr>
                <a:t>The expansion provides additional capacity and local presence for</a:t>
              </a:r>
              <a:br>
                <a:rPr lang="en-US" sz="1000" dirty="0">
                  <a:solidFill>
                    <a:prstClr val="black"/>
                  </a:solidFill>
                </a:rPr>
              </a:br>
              <a:r>
                <a:rPr lang="en-US" sz="1000" dirty="0">
                  <a:solidFill>
                    <a:prstClr val="black"/>
                  </a:solidFill>
                </a:rPr>
                <a:t>volume projects of 10 million or more in </a:t>
              </a:r>
              <a:r>
                <a:rPr lang="en-US" sz="1000" dirty="0" err="1">
                  <a:solidFill>
                    <a:prstClr val="black"/>
                  </a:solidFill>
                </a:rPr>
                <a:t>IoT</a:t>
              </a:r>
              <a:r>
                <a:rPr lang="en-US" sz="1000" dirty="0">
                  <a:solidFill>
                    <a:prstClr val="black"/>
                  </a:solidFill>
                </a:rPr>
                <a:t> and secured IC products.</a:t>
              </a:r>
              <a:endParaRPr lang="en-US" sz="1400" dirty="0"/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1758045"/>
              <a:ext cx="866140" cy="209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279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 bwMode="auto">
          <a:xfrm>
            <a:off x="0" y="1372596"/>
            <a:ext cx="3451413" cy="187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ts val="3375"/>
              </a:lnSpc>
              <a:spcAft>
                <a:spcPts val="900"/>
              </a:spcAft>
            </a:pP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THANK YOU</a:t>
            </a:r>
            <a:br>
              <a:rPr lang="en-US" altLang="en-US" sz="1800" b="1" dirty="0">
                <a:solidFill>
                  <a:schemeClr val="tx1"/>
                </a:solidFill>
                <a:latin typeface="Arial" panose="020B0604020202020204" pitchFamily="34" charset="0"/>
              </a:rPr>
            </a:br>
            <a:br>
              <a:rPr lang="en-US" altLang="en-US" sz="1800" b="1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Please contact us: </a:t>
            </a:r>
            <a:b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info@presto-eng.com</a:t>
            </a:r>
            <a:b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  <a:hlinkClick r:id="rId2"/>
              </a:rPr>
              <a:t>www.presto-eng.com</a:t>
            </a:r>
            <a:b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b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1" descr="Follow us on Twitter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6030" y="3988119"/>
            <a:ext cx="507871" cy="507871"/>
          </a:xfrm>
          <a:prstGeom prst="rect">
            <a:avLst/>
          </a:prstGeom>
          <a:noFill/>
        </p:spPr>
      </p:pic>
      <p:pic>
        <p:nvPicPr>
          <p:cNvPr id="8" name="Picture 2" descr="See us on LinkedIn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42012" y="3988119"/>
            <a:ext cx="507871" cy="507871"/>
          </a:xfrm>
          <a:prstGeom prst="rect">
            <a:avLst/>
          </a:prstGeom>
          <a:noFill/>
        </p:spPr>
      </p:pic>
      <p:pic>
        <p:nvPicPr>
          <p:cNvPr id="9" name="Picture 4" descr="http://static1.squarespace.com/static/4f5810d9e4b0ebbf0a1507a6/t/55a6e39be4b0e13bc07f93a1/1437000604121/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8911" y="3968499"/>
            <a:ext cx="726760" cy="54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0" y="4375768"/>
            <a:ext cx="3451412" cy="45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375"/>
              </a:lnSpc>
              <a:spcAft>
                <a:spcPts val="900"/>
              </a:spcAft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</a:rPr>
              <a:t>FOLLOW US!</a:t>
            </a:r>
          </a:p>
        </p:txBody>
      </p:sp>
    </p:spTree>
    <p:extLst>
      <p:ext uri="{BB962C8B-B14F-4D97-AF65-F5344CB8AC3E}">
        <p14:creationId xmlns:p14="http://schemas.microsoft.com/office/powerpoint/2010/main" val="259245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29">
      <a:dk1>
        <a:sysClr val="windowText" lastClr="000000"/>
      </a:dk1>
      <a:lt1>
        <a:sysClr val="window" lastClr="FFFFFF"/>
      </a:lt1>
      <a:dk2>
        <a:srgbClr val="001B70"/>
      </a:dk2>
      <a:lt2>
        <a:srgbClr val="EEECE1"/>
      </a:lt2>
      <a:accent1>
        <a:srgbClr val="8CA4D5"/>
      </a:accent1>
      <a:accent2>
        <a:srgbClr val="C10E30"/>
      </a:accent2>
      <a:accent3>
        <a:srgbClr val="8DC63F"/>
      </a:accent3>
      <a:accent4>
        <a:srgbClr val="777877"/>
      </a:accent4>
      <a:accent5>
        <a:srgbClr val="585859"/>
      </a:accent5>
      <a:accent6>
        <a:srgbClr val="FDBE57"/>
      </a:accent6>
      <a:hlink>
        <a:srgbClr val="0000FF"/>
      </a:hlink>
      <a:folHlink>
        <a:srgbClr val="800080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Presto_ppt_template_16x9_3.11.16</Template>
  <TotalTime>1096</TotalTime>
  <Words>297</Words>
  <Application>Microsoft Office PowerPoint</Application>
  <PresentationFormat>On-screen Show (16:9)</PresentationFormat>
  <Paragraphs>80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ＭＳ Ｐゴシック</vt:lpstr>
      <vt:lpstr>Arial</vt:lpstr>
      <vt:lpstr>Courier New</vt:lpstr>
      <vt:lpstr>Osaka</vt:lpstr>
      <vt:lpstr>Wingdings</vt:lpstr>
      <vt:lpstr>Office Theme</vt:lpstr>
      <vt:lpstr>We are developing the Semiconductor Supply Chain for today and tomorrow’s Internet of Things applications</vt:lpstr>
      <vt:lpstr>Presto Engineering at a Glance</vt:lpstr>
      <vt:lpstr>World-Wide Locations</vt:lpstr>
      <vt:lpstr>Engineering and Production</vt:lpstr>
      <vt:lpstr>High-Volume Manufacturing</vt:lpstr>
      <vt:lpstr>THANK YOU  Please contact us:  info@presto-eng.com www.presto-eng.com  </vt:lpstr>
    </vt:vector>
  </TitlesOfParts>
  <Company>Presto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are developing the Semiconductor Supply Chain for today and tomorrow’s Internet of Things applications</dc:title>
  <dc:creator>Michel Villemain</dc:creator>
  <cp:lastModifiedBy>Michel Villemain</cp:lastModifiedBy>
  <cp:revision>316</cp:revision>
  <cp:lastPrinted>2016-03-08T21:53:10Z</cp:lastPrinted>
  <dcterms:created xsi:type="dcterms:W3CDTF">2016-03-17T21:52:01Z</dcterms:created>
  <dcterms:modified xsi:type="dcterms:W3CDTF">2016-10-27T16:59:42Z</dcterms:modified>
</cp:coreProperties>
</file>