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4"/>
  </p:sldMasterIdLst>
  <p:notesMasterIdLst>
    <p:notesMasterId r:id="rId17"/>
  </p:notesMasterIdLst>
  <p:handoutMasterIdLst>
    <p:handoutMasterId r:id="rId18"/>
  </p:handoutMasterIdLst>
  <p:sldIdLst>
    <p:sldId id="291" r:id="rId5"/>
    <p:sldId id="283" r:id="rId6"/>
    <p:sldId id="1517" r:id="rId7"/>
    <p:sldId id="1512" r:id="rId8"/>
    <p:sldId id="288" r:id="rId9"/>
    <p:sldId id="1554" r:id="rId10"/>
    <p:sldId id="1548" r:id="rId11"/>
    <p:sldId id="261" r:id="rId12"/>
    <p:sldId id="260" r:id="rId13"/>
    <p:sldId id="1553" r:id="rId14"/>
    <p:sldId id="1546" r:id="rId15"/>
    <p:sldId id="155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 S" initials="PS" lastIdx="3" clrIdx="0">
    <p:extLst>
      <p:ext uri="{19B8F6BF-5375-455C-9EA6-DF929625EA0E}">
        <p15:presenceInfo xmlns:p15="http://schemas.microsoft.com/office/powerpoint/2012/main" userId="b85a8ee35796f3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96"/>
    <a:srgbClr val="0B284A"/>
    <a:srgbClr val="02FCF6"/>
    <a:srgbClr val="37F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FA2511-FD4C-6D0B-BF9D-989EA47354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B855B-EF42-67BA-45F5-249075C2B0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4EEFD-79B1-4EED-99B7-599ABC791A5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37004-A570-0710-FF6C-59F90ABFD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7521D-9FD3-8FFB-5AA9-17639176C1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A31A1-CA42-410B-8537-4B5F98B4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838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7708D-5B50-4EF8-A097-D9B65E0ABBCA}" type="datetimeFigureOut">
              <a:rPr lang="en-IN" smtClean="0"/>
              <a:t>20-01-2026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4487C-23D0-48E1-9639-B85BE2A4D9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5751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6312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CB433-CE69-731D-2D17-3E1B48782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D26844-C1C3-928C-1D73-167ED5553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537B0-031A-7D02-1E5B-EE1128889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8386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BCD6F-D206-341E-2E97-14D248F70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8A174-0EFC-49C5-BFA7-8E6274AE4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A7F0F2-4E2E-A94A-FF74-0527146D6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083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8189-FD04-F3EC-32F9-9EA06B981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A6050-DB5A-28B7-F0F0-A2FE8487F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7E9A0-E84E-8FD4-E200-FEBDF6C2E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87528-4AD9-D5FA-E50A-B8F7B8A6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55F55-E9B3-1DFD-B175-4CDEE5B0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0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8FBC-F9D3-84D6-E04A-33EB6719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95C34-020D-FCE6-3466-2F86A71B3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B5E91-1D66-C435-B136-2235031E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13E81-9FCE-EF95-4CE4-07BDD1E2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2BA3-DE9E-0C78-0589-09E79712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7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BD30D-B222-812D-DE6D-C6B9E745C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4964D-5218-389F-80A9-873342AAA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0E84-F3B5-6919-E095-FC5C57A9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90EA0-DD1E-4479-8BAE-2875E2C9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92F49-F50C-0B21-5F7A-DFAB0F5D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13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38955" y="6266986"/>
            <a:ext cx="3535857" cy="5018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68354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076155" y="1806497"/>
            <a:ext cx="2910684" cy="13975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05188" y="1806497"/>
            <a:ext cx="2910684" cy="13975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640672" y="1806497"/>
            <a:ext cx="2910684" cy="13975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41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647709" y="1705605"/>
            <a:ext cx="3718344" cy="400844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2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2045843"/>
            <a:ext cx="6054419" cy="338480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43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41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4338955" y="6255834"/>
            <a:ext cx="3613936" cy="468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6298" y="0"/>
            <a:ext cx="6085702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61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38955" y="6255834"/>
            <a:ext cx="3613936" cy="468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5702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44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38955" y="6255834"/>
            <a:ext cx="3613936" cy="468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9651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0F23-A41B-B74E-910D-81D2FEBE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8805F-B96A-B2F2-4CCE-10AD083E11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8FF3-1B31-0038-F55D-64B8CCD4D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2EBE5-81F7-6A31-C0F1-48C16EA59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19B525-D430-AF06-01C5-6C861533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627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3895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5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341531" y="1972853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23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am_of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061383" y="2007143"/>
            <a:ext cx="1866540" cy="2207708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27776" y="2007143"/>
            <a:ext cx="1866540" cy="2207708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149165" y="2007143"/>
            <a:ext cx="1866540" cy="2207708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0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act Us-Bo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716145" y="76942"/>
            <a:ext cx="5863994" cy="6714334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724934" h="13428667">
                <a:moveTo>
                  <a:pt x="8955694" y="2976334"/>
                </a:moveTo>
                <a:lnTo>
                  <a:pt x="3330999" y="12125956"/>
                </a:lnTo>
                <a:lnTo>
                  <a:pt x="3074428" y="11690634"/>
                </a:lnTo>
                <a:lnTo>
                  <a:pt x="8133670" y="3460824"/>
                </a:lnTo>
                <a:close/>
                <a:moveTo>
                  <a:pt x="6613112" y="2045671"/>
                </a:moveTo>
                <a:lnTo>
                  <a:pt x="988418" y="11195294"/>
                </a:lnTo>
                <a:lnTo>
                  <a:pt x="731845" y="10759973"/>
                </a:lnTo>
                <a:lnTo>
                  <a:pt x="5791089" y="2530161"/>
                </a:lnTo>
                <a:close/>
                <a:moveTo>
                  <a:pt x="10347090" y="1955479"/>
                </a:moveTo>
                <a:lnTo>
                  <a:pt x="3290281" y="13428667"/>
                </a:lnTo>
                <a:lnTo>
                  <a:pt x="2991235" y="12921283"/>
                </a:lnTo>
                <a:lnTo>
                  <a:pt x="9388443" y="2520493"/>
                </a:lnTo>
                <a:close/>
                <a:moveTo>
                  <a:pt x="9016568" y="1717422"/>
                </a:moveTo>
                <a:lnTo>
                  <a:pt x="3391873" y="10867044"/>
                </a:lnTo>
                <a:lnTo>
                  <a:pt x="3135302" y="10431723"/>
                </a:lnTo>
                <a:lnTo>
                  <a:pt x="8194543" y="2201912"/>
                </a:lnTo>
                <a:close/>
                <a:moveTo>
                  <a:pt x="8004509" y="1024816"/>
                </a:moveTo>
                <a:lnTo>
                  <a:pt x="947699" y="12498007"/>
                </a:lnTo>
                <a:lnTo>
                  <a:pt x="648653" y="11990622"/>
                </a:lnTo>
                <a:lnTo>
                  <a:pt x="7045862" y="1589830"/>
                </a:lnTo>
                <a:close/>
                <a:moveTo>
                  <a:pt x="11724934" y="930662"/>
                </a:moveTo>
                <a:lnTo>
                  <a:pt x="4668125" y="12403851"/>
                </a:lnTo>
                <a:lnTo>
                  <a:pt x="4369080" y="11896466"/>
                </a:lnTo>
                <a:lnTo>
                  <a:pt x="10766288" y="1495676"/>
                </a:lnTo>
                <a:close/>
                <a:moveTo>
                  <a:pt x="6673985" y="786761"/>
                </a:moveTo>
                <a:lnTo>
                  <a:pt x="1049293" y="9936384"/>
                </a:lnTo>
                <a:lnTo>
                  <a:pt x="792719" y="9501062"/>
                </a:lnTo>
                <a:lnTo>
                  <a:pt x="5851961" y="1271251"/>
                </a:lnTo>
                <a:close/>
                <a:moveTo>
                  <a:pt x="6440843" y="94156"/>
                </a:moveTo>
                <a:lnTo>
                  <a:pt x="278218" y="10053030"/>
                </a:lnTo>
                <a:lnTo>
                  <a:pt x="0" y="9580984"/>
                </a:lnTo>
                <a:lnTo>
                  <a:pt x="5543097" y="623276"/>
                </a:lnTo>
                <a:close/>
                <a:moveTo>
                  <a:pt x="9382354" y="0"/>
                </a:moveTo>
                <a:lnTo>
                  <a:pt x="2325545" y="11473190"/>
                </a:lnTo>
                <a:lnTo>
                  <a:pt x="2026498" y="10965805"/>
                </a:lnTo>
                <a:lnTo>
                  <a:pt x="8423706" y="5650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83832" y="0"/>
            <a:ext cx="530816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4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905067" y="1680214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1905066" y="3820240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4274896" y="1680214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4274896" y="3820240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6672109" y="1680214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6672108" y="3820240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041938" y="1680214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9041937" y="3820240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96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0816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72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779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19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42837" y="0"/>
            <a:ext cx="69491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3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7853046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6261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FD92B-2B3D-A390-2407-FDB63550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A31C5-CDCD-C7BC-29E5-F81678A6D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DD2E7-B462-C893-BD67-F18288FA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8C287-79B1-FE63-E677-36833B52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97184-D634-6AA3-B69C-34B44F75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4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3644900"/>
            <a:ext cx="6096000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96000" y="3644900"/>
            <a:ext cx="6096000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0597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897263" y="2018370"/>
            <a:ext cx="2068837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0130835" y="2018370"/>
            <a:ext cx="2068837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61229" y="2018370"/>
            <a:ext cx="2068837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8160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642122" y="3909946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444566" y="3909946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3319232" y="3909946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7733" y="3909946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536066" y="3909946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642122" y="1507508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444566" y="1507508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3319232" y="1507508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227733" y="1507508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536066" y="1507508"/>
            <a:ext cx="1346336" cy="1574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14401" y="3572765"/>
            <a:ext cx="4646279" cy="2110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3611495" y="1672933"/>
            <a:ext cx="4794838" cy="18492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609345" y="3572765"/>
            <a:ext cx="2796988" cy="2110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8454999" y="3572765"/>
            <a:ext cx="2822600" cy="2110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8454998" y="1672933"/>
            <a:ext cx="2822600" cy="18492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914400" y="1672933"/>
            <a:ext cx="2635624" cy="18492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14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of 3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081078" y="1907833"/>
            <a:ext cx="3168479" cy="237423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53596" y="1907833"/>
            <a:ext cx="3173430" cy="237423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389065" y="1907833"/>
            <a:ext cx="3429974" cy="237423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05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ight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119665" y="3095988"/>
            <a:ext cx="2253341" cy="301173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832135" y="1965688"/>
            <a:ext cx="2253341" cy="301173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763570" y="1080281"/>
            <a:ext cx="2253341" cy="301173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3013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of 3 - v2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592079" y="1839950"/>
            <a:ext cx="3020622" cy="311119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876981" y="1839950"/>
            <a:ext cx="3020622" cy="311119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73716" y="1839950"/>
            <a:ext cx="3020622" cy="311119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54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79460" y="1922585"/>
            <a:ext cx="6906691" cy="389322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213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rojects of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722980" y="3562909"/>
            <a:ext cx="2469020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431592" y="3562909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3562909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293088" y="3562909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863197" y="3562909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0761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2405488"/>
            <a:ext cx="4964129" cy="44525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782710" y="4839629"/>
            <a:ext cx="2409290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4964129" y="4839629"/>
            <a:ext cx="2409290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373419" y="4839629"/>
            <a:ext cx="2409290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4964129" y="-6351"/>
            <a:ext cx="7227871" cy="484598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977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C18B-DF5D-435D-F5DF-AD0B70A8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7304A-F846-9287-5679-2329C85C2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D2FEE-9936-FF4E-D9F8-E12E89CB5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72B8B-FD5C-983C-1C78-9861A905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03C5-3D66-3648-362C-1ED12B79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32A2B-54B6-BFAB-DD12-41A18A67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39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sonry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3456878"/>
            <a:ext cx="3157159" cy="34011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3307469" y="0"/>
            <a:ext cx="2804991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"/>
            <a:ext cx="3157159" cy="332306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494935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sonry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9034841" y="3456878"/>
            <a:ext cx="3157159" cy="34011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2804991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34841" y="1"/>
            <a:ext cx="3157159" cy="332306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8438657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643987" y="289932"/>
            <a:ext cx="948100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90694" y="0"/>
            <a:ext cx="6101306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524329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ro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155183" y="3646449"/>
            <a:ext cx="3881635" cy="321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0" y="3646449"/>
            <a:ext cx="3881635" cy="321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310365" y="3646449"/>
            <a:ext cx="3881635" cy="321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735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pp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288864" y="1707043"/>
            <a:ext cx="1927395" cy="341136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116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aptop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46032" y="1573578"/>
            <a:ext cx="5958777" cy="37632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2182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acebook vs Twitter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787380" y="2499506"/>
            <a:ext cx="4134990" cy="231005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118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Pad App Comp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756950" y="2166309"/>
            <a:ext cx="2739366" cy="344836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3459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500689" y="2373904"/>
            <a:ext cx="4137675" cy="26106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605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096000" y="2086972"/>
            <a:ext cx="4795280" cy="35306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390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8E1-4B26-5818-9364-A77FDB6A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9D4F9-28EC-41A1-23F6-AD595232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C5CE4-D4F4-A680-9319-F3607AF50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12783-1325-A700-7231-8574D3C30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192FD-F5E8-22E8-5163-04728077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2FB08-7815-D58D-3451-E7E7632D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DE31C-E9F9-5B66-5E92-2BBC9914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2FC703-E037-FF04-2617-9CFEDD34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ro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988325" y="2134220"/>
            <a:ext cx="2203675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134220"/>
            <a:ext cx="5589456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592981" y="2134220"/>
            <a:ext cx="2194147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790653" y="2134220"/>
            <a:ext cx="2194147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265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Right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632668" y="3416300"/>
            <a:ext cx="2575247" cy="3441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45045" y="2286000"/>
            <a:ext cx="2575247" cy="3441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054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ortfolio Masonr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4594303"/>
            <a:ext cx="2963853" cy="226369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-5577"/>
            <a:ext cx="2989305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3126299" y="-5577"/>
            <a:ext cx="2963853" cy="225812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126299" y="2391935"/>
            <a:ext cx="2963853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7220836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ortfolio Masonr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9202695" y="4594303"/>
            <a:ext cx="2989305" cy="226369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9202695" y="-5577"/>
            <a:ext cx="2989305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082684" y="-5577"/>
            <a:ext cx="2963853" cy="225812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082684" y="2391935"/>
            <a:ext cx="2963853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5008388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ortfolio of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01306" y="3423424"/>
            <a:ext cx="6090694" cy="3434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3423424"/>
            <a:ext cx="6101306" cy="3434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101306" y="0"/>
            <a:ext cx="6090694" cy="342342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4624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2510100" y="5348715"/>
            <a:ext cx="1930042" cy="340863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5168156" y="3938258"/>
            <a:ext cx="1930042" cy="340863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755202" y="5348715"/>
            <a:ext cx="1930042" cy="340863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5817933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970174" y="1623849"/>
            <a:ext cx="3621757" cy="643758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4245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911227" y="6311590"/>
            <a:ext cx="6346697" cy="345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627808" y="3115099"/>
            <a:ext cx="2878918" cy="51033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6145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140948" y="1667631"/>
            <a:ext cx="2248875" cy="2608016"/>
          </a:xfrm>
          <a:custGeom>
            <a:avLst/>
            <a:gdLst>
              <a:gd name="connsiteX0" fmla="*/ 2522219 w 5044439"/>
              <a:gd name="connsiteY0" fmla="*/ 0 h 5851550"/>
              <a:gd name="connsiteX1" fmla="*/ 5044439 w 5044439"/>
              <a:gd name="connsiteY1" fmla="*/ 1261110 h 5851550"/>
              <a:gd name="connsiteX2" fmla="*/ 5044439 w 5044439"/>
              <a:gd name="connsiteY2" fmla="*/ 4590440 h 5851550"/>
              <a:gd name="connsiteX3" fmla="*/ 2522219 w 5044439"/>
              <a:gd name="connsiteY3" fmla="*/ 5851550 h 5851550"/>
              <a:gd name="connsiteX4" fmla="*/ 0 w 5044439"/>
              <a:gd name="connsiteY4" fmla="*/ 4590440 h 5851550"/>
              <a:gd name="connsiteX5" fmla="*/ 0 w 5044439"/>
              <a:gd name="connsiteY5" fmla="*/ 1261110 h 585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4439" h="5851550">
                <a:moveTo>
                  <a:pt x="2522219" y="0"/>
                </a:moveTo>
                <a:lnTo>
                  <a:pt x="5044439" y="1261110"/>
                </a:lnTo>
                <a:lnTo>
                  <a:pt x="5044439" y="4590440"/>
                </a:lnTo>
                <a:lnTo>
                  <a:pt x="2522219" y="5851550"/>
                </a:lnTo>
                <a:lnTo>
                  <a:pt x="0" y="4590440"/>
                </a:lnTo>
                <a:lnTo>
                  <a:pt x="0" y="126111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4735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rvices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" y="3644900"/>
            <a:ext cx="12192001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121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A0E7-E21A-E23E-5896-4DD70CBC5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4855F-D5F6-2805-F27A-DF96E884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C5ED0-1592-CAD0-154B-0B278B85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2210B-FBC5-4AD4-337E-8217FDD3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918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662666" y="4544121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432976" y="3289610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895184" y="6278136"/>
            <a:ext cx="6404742" cy="4125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6440882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662666" y="2263943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432976" y="1009431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2432976" y="4176378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895184" y="6278136"/>
            <a:ext cx="6404742" cy="4125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4187870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01306" y="3423424"/>
            <a:ext cx="6090694" cy="3434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-11154" y="0"/>
            <a:ext cx="6112460" cy="342342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895184" y="6278136"/>
            <a:ext cx="6404742" cy="4125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2871528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eet_the_s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60720" y="1706243"/>
            <a:ext cx="2973453" cy="308375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831785" y="1706243"/>
            <a:ext cx="2973453" cy="308375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96253" y="1706243"/>
            <a:ext cx="2973453" cy="308375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3870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367481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703597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05414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341531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9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367481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703597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05414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341531" y="2332758"/>
            <a:ext cx="1467994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4216574" y="2440066"/>
            <a:ext cx="3790604" cy="240130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9818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41086" y="3187793"/>
            <a:ext cx="2908549" cy="18470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930377" y="3187793"/>
            <a:ext cx="2908549" cy="18470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4452513" y="3544622"/>
            <a:ext cx="3281748" cy="207111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6683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199578" y="2257898"/>
            <a:ext cx="4466716" cy="326828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854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What we 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8774926" y="2007219"/>
            <a:ext cx="1963125" cy="244211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340732" y="2007219"/>
            <a:ext cx="1963125" cy="244211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906539" y="2007219"/>
            <a:ext cx="1963125" cy="244211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472346" y="2007219"/>
            <a:ext cx="1963125" cy="244211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5196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B5EBF-34DA-427A-A8FD-1F56A81F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C4BE9-7791-0437-7023-79475853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119C-8198-D300-BDB9-BD2DACBB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5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artner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065682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1968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8513109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289396" y="3924158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065682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841968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8513109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6289396" y="2500269"/>
            <a:ext cx="1848610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9076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artners of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3639219" y="2112080"/>
            <a:ext cx="2268406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75336" y="2112080"/>
            <a:ext cx="2268406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966987" y="2112080"/>
            <a:ext cx="2268406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303104" y="2112080"/>
            <a:ext cx="2268406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15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5498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781472" y="2196790"/>
            <a:ext cx="4410528" cy="46612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2196790"/>
            <a:ext cx="4439342" cy="46612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227413" y="6144322"/>
            <a:ext cx="3680861" cy="568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9433337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Pad_Martik-f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954065" y="1493887"/>
            <a:ext cx="3169191" cy="39763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6677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146382" y="0"/>
            <a:ext cx="3045618" cy="684099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873867" y="0"/>
            <a:ext cx="3045745" cy="684099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417033" y="6300439"/>
            <a:ext cx="3379700" cy="3568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0303248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welcome mess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4509" y="0"/>
            <a:ext cx="7511233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38955" y="6289288"/>
            <a:ext cx="3480087" cy="3679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779685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0" y="0"/>
            <a:ext cx="427203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338955" y="6289288"/>
            <a:ext cx="3480087" cy="3679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55259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5801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49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339E-CB69-36B8-D2E1-634422C78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7D985-F8B1-7423-C8C3-EBEE31D83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38052-E6A5-D98F-0571-4FEBDF9D9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FC5C9-0F65-8A49-8DC8-3FDE2A66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918E8-24AB-771F-0B0B-1DF36046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396BA-3F2C-8DE7-8F6B-7FB71FE4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1230-29C5-E0F2-C682-47CED16F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C61926-A7DA-EE1D-0333-F9D9548226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DFA99-C3A8-8F1E-F663-A899C716A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1F403-C7D0-857B-3B08-507FE4C5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990E48-8B1C-4475-8C52-4BCD3AB5E973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AD43-1ED4-9FCC-AF1E-DD6E9F97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45093-3F73-1EF3-3183-9085504A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7C3A-69CF-490C-A2D4-EB268CE5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7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image" Target="../media/image2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278537-BC5E-8D44-1993-86E42B2246E8}"/>
              </a:ext>
            </a:extLst>
          </p:cNvPr>
          <p:cNvPicPr>
            <a:picLocks noChangeAspect="1"/>
          </p:cNvPicPr>
          <p:nvPr userDrawn="1"/>
        </p:nvPicPr>
        <p:blipFill>
          <a:blip r:embed="rId82"/>
          <a:stretch>
            <a:fillRect/>
          </a:stretch>
        </p:blipFill>
        <p:spPr>
          <a:xfrm>
            <a:off x="0" y="-71022"/>
            <a:ext cx="12192000" cy="69290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A3B20-8535-C30C-E085-EABB6C1F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2" y="18255"/>
            <a:ext cx="10996042" cy="1284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3CB0A-18F2-0CF2-529E-13B39B2D2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41" y="1438798"/>
            <a:ext cx="109960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946E76-EADC-9632-EBEE-7253CF556B10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561" y="1"/>
            <a:ext cx="317698" cy="317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A9C4A8-48C8-9F1D-C640-4D063FA55EAE}"/>
              </a:ext>
            </a:extLst>
          </p:cNvPr>
          <p:cNvSpPr txBox="1"/>
          <p:nvPr userDrawn="1"/>
        </p:nvSpPr>
        <p:spPr>
          <a:xfrm>
            <a:off x="11146567" y="84624"/>
            <a:ext cx="63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err="1">
                <a:solidFill>
                  <a:schemeClr val="bg1"/>
                </a:solidFill>
              </a:rPr>
              <a:t>SignOff</a:t>
            </a:r>
            <a:endParaRPr lang="en-IN" sz="11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6E12A-1A65-4DAD-10E4-D5DF4B2A2F46}"/>
              </a:ext>
            </a:extLst>
          </p:cNvPr>
          <p:cNvSpPr txBox="1"/>
          <p:nvPr userDrawn="1"/>
        </p:nvSpPr>
        <p:spPr>
          <a:xfrm>
            <a:off x="11141784" y="223931"/>
            <a:ext cx="1147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</a:rPr>
              <a:t>Semiconductors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C7E23-2EF2-C64C-8921-BBB88E45D133}"/>
              </a:ext>
            </a:extLst>
          </p:cNvPr>
          <p:cNvSpPr txBox="1"/>
          <p:nvPr userDrawn="1"/>
        </p:nvSpPr>
        <p:spPr>
          <a:xfrm>
            <a:off x="333374" y="6577370"/>
            <a:ext cx="578926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Confidential © </a:t>
            </a:r>
            <a:r>
              <a:rPr lang="en-US" sz="1000" dirty="0">
                <a:solidFill>
                  <a:prstClr val="white"/>
                </a:solidFill>
                <a:latin typeface="Segoe UI"/>
                <a:cs typeface="Segoe UI"/>
              </a:rPr>
              <a:t>2025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SignOff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 Semiconductors,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40595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82" r:id="rId51"/>
    <p:sldLayoutId id="2147483783" r:id="rId52"/>
    <p:sldLayoutId id="2147483784" r:id="rId53"/>
    <p:sldLayoutId id="2147483785" r:id="rId54"/>
    <p:sldLayoutId id="2147483786" r:id="rId55"/>
    <p:sldLayoutId id="2147483787" r:id="rId56"/>
    <p:sldLayoutId id="2147483788" r:id="rId57"/>
    <p:sldLayoutId id="2147483789" r:id="rId58"/>
    <p:sldLayoutId id="2147483790" r:id="rId59"/>
    <p:sldLayoutId id="2147483791" r:id="rId60"/>
    <p:sldLayoutId id="2147483792" r:id="rId61"/>
    <p:sldLayoutId id="2147483793" r:id="rId62"/>
    <p:sldLayoutId id="2147483794" r:id="rId63"/>
    <p:sldLayoutId id="2147483795" r:id="rId64"/>
    <p:sldLayoutId id="2147483796" r:id="rId65"/>
    <p:sldLayoutId id="2147483797" r:id="rId66"/>
    <p:sldLayoutId id="2147483798" r:id="rId67"/>
    <p:sldLayoutId id="2147483799" r:id="rId68"/>
    <p:sldLayoutId id="2147483800" r:id="rId69"/>
    <p:sldLayoutId id="2147483801" r:id="rId70"/>
    <p:sldLayoutId id="2147483802" r:id="rId71"/>
    <p:sldLayoutId id="2147483803" r:id="rId72"/>
    <p:sldLayoutId id="2147483804" r:id="rId73"/>
    <p:sldLayoutId id="2147483805" r:id="rId74"/>
    <p:sldLayoutId id="2147483806" r:id="rId75"/>
    <p:sldLayoutId id="2147483807" r:id="rId76"/>
    <p:sldLayoutId id="2147483808" r:id="rId77"/>
    <p:sldLayoutId id="2147483809" r:id="rId78"/>
    <p:sldLayoutId id="2147483810" r:id="rId7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9" Type="http://schemas.openxmlformats.org/officeDocument/2006/relationships/image" Target="../media/image40.png"/><Relationship Id="rId21" Type="http://schemas.openxmlformats.org/officeDocument/2006/relationships/image" Target="../media/image25.sv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microsoft.com/office/2007/relationships/hdphoto" Target="../media/hdphoto2.wdp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32" Type="http://schemas.openxmlformats.org/officeDocument/2006/relationships/image" Target="../media/image34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svg"/><Relationship Id="rId28" Type="http://schemas.openxmlformats.org/officeDocument/2006/relationships/image" Target="../media/image32.png"/><Relationship Id="rId36" Type="http://schemas.openxmlformats.org/officeDocument/2006/relationships/image" Target="../media/image37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31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3.svg"/><Relationship Id="rId14" Type="http://schemas.openxmlformats.org/officeDocument/2006/relationships/image" Target="../media/image18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image" Target="../media/image36.png"/><Relationship Id="rId43" Type="http://schemas.openxmlformats.org/officeDocument/2006/relationships/image" Target="../media/image5.png"/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33" Type="http://schemas.microsoft.com/office/2007/relationships/hdphoto" Target="../media/hdphoto4.wdp"/><Relationship Id="rId38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nitinlayout/" TargetMode="External"/><Relationship Id="rId13" Type="http://schemas.openxmlformats.org/officeDocument/2006/relationships/hyperlink" Target="https://www.linkedin.com/in/rajeevck/" TargetMode="External"/><Relationship Id="rId18" Type="http://schemas.openxmlformats.org/officeDocument/2006/relationships/image" Target="../media/image52.jpg"/><Relationship Id="rId26" Type="http://schemas.openxmlformats.org/officeDocument/2006/relationships/image" Target="../media/image5.png"/><Relationship Id="rId3" Type="http://schemas.openxmlformats.org/officeDocument/2006/relationships/image" Target="../media/image45.jpeg"/><Relationship Id="rId21" Type="http://schemas.openxmlformats.org/officeDocument/2006/relationships/hyperlink" Target="https://www.linkedin.com/in/somashekhar-ambali-3723269/" TargetMode="External"/><Relationship Id="rId7" Type="http://schemas.openxmlformats.org/officeDocument/2006/relationships/image" Target="../media/image47.JPG"/><Relationship Id="rId12" Type="http://schemas.openxmlformats.org/officeDocument/2006/relationships/image" Target="../media/image49.JPG"/><Relationship Id="rId17" Type="http://schemas.openxmlformats.org/officeDocument/2006/relationships/hyperlink" Target="https://www.linkedin.com/in/fredinand-joseph-009705370/" TargetMode="External"/><Relationship Id="rId25" Type="http://schemas.openxmlformats.org/officeDocument/2006/relationships/hyperlink" Target="https://www.linkedin.com/in/rohitkumar-patel-7b99a415/" TargetMode="External"/><Relationship Id="rId2" Type="http://schemas.openxmlformats.org/officeDocument/2006/relationships/image" Target="../media/image44.JPG"/><Relationship Id="rId16" Type="http://schemas.openxmlformats.org/officeDocument/2006/relationships/image" Target="../media/image51.JPG"/><Relationship Id="rId20" Type="http://schemas.openxmlformats.org/officeDocument/2006/relationships/image" Target="../media/image53.JPG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www.linkedin.com/in/rajiv-ranjan-4b02214/" TargetMode="External"/><Relationship Id="rId11" Type="http://schemas.openxmlformats.org/officeDocument/2006/relationships/hyperlink" Target="https://www.linkedin.com/in/uttam-s-373b544/" TargetMode="External"/><Relationship Id="rId24" Type="http://schemas.openxmlformats.org/officeDocument/2006/relationships/image" Target="../media/image55.png"/><Relationship Id="rId5" Type="http://schemas.openxmlformats.org/officeDocument/2006/relationships/image" Target="../media/image46.JPG"/><Relationship Id="rId15" Type="http://schemas.openxmlformats.org/officeDocument/2006/relationships/hyperlink" Target="https://www.linkedin.com/in/prassanna-s-01b8239/" TargetMode="External"/><Relationship Id="rId23" Type="http://schemas.openxmlformats.org/officeDocument/2006/relationships/hyperlink" Target="https://www.linkedin.com/in/trivedirakesh/" TargetMode="External"/><Relationship Id="rId10" Type="http://schemas.openxmlformats.org/officeDocument/2006/relationships/image" Target="../media/image48.JPG"/><Relationship Id="rId19" Type="http://schemas.openxmlformats.org/officeDocument/2006/relationships/hyperlink" Target="https://www.linkedin.com/in/lavanya-ks-63692824/" TargetMode="External"/><Relationship Id="rId4" Type="http://schemas.openxmlformats.org/officeDocument/2006/relationships/hyperlink" Target="https://www.linkedin.com/in/vikramgk/" TargetMode="External"/><Relationship Id="rId9" Type="http://schemas.openxmlformats.org/officeDocument/2006/relationships/hyperlink" Target="https://www.linkedin.com/in/gauravbansal87/" TargetMode="External"/><Relationship Id="rId14" Type="http://schemas.openxmlformats.org/officeDocument/2006/relationships/image" Target="../media/image50.JPG"/><Relationship Id="rId22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5000"/>
                    </a14:imgEffect>
                  </a14:imgLayer>
                </a14:imgProps>
              </a:ext>
            </a:extLst>
          </a:blip>
          <a:srcRect l="13000" r="13000"/>
          <a:stretch>
            <a:fillRect/>
          </a:stretch>
        </p:blipFill>
        <p:spPr>
          <a:xfrm>
            <a:off x="0" y="-62753"/>
            <a:ext cx="12192000" cy="69316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26019" y="3576865"/>
            <a:ext cx="8939961" cy="271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  <a:spcBef>
                <a:spcPct val="0"/>
              </a:spcBef>
            </a:pPr>
            <a:r>
              <a:rPr lang="en-US" sz="2400" spc="136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THE CHANGE FOR A DEVICE DRIVEN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1671B-CF8B-2103-EB18-39611722A88D}"/>
              </a:ext>
            </a:extLst>
          </p:cNvPr>
          <p:cNvSpPr txBox="1"/>
          <p:nvPr/>
        </p:nvSpPr>
        <p:spPr>
          <a:xfrm>
            <a:off x="1506172" y="2653535"/>
            <a:ext cx="961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SIGNOFF</a:t>
            </a:r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SEMICONDUCTORS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669B7-FA0B-420A-5064-D0FE2509E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46B1F7E1-C1AA-FE9C-99C5-225F5F8BCD3A}"/>
              </a:ext>
            </a:extLst>
          </p:cNvPr>
          <p:cNvSpPr txBox="1"/>
          <p:nvPr/>
        </p:nvSpPr>
        <p:spPr>
          <a:xfrm>
            <a:off x="1425179" y="141637"/>
            <a:ext cx="9341642" cy="846377"/>
          </a:xfrm>
          <a:prstGeom prst="rect">
            <a:avLst/>
          </a:prstGeom>
          <a:noFill/>
        </p:spPr>
        <p:txBody>
          <a:bodyPr wrap="none" lIns="45711" tIns="22856" rIns="45711" bIns="22856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</a:rPr>
              <a:t>EMBEDDED/IOT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Segoe UI"/>
                <a:ea typeface="Lato"/>
                <a:cs typeface="Segoe UI"/>
              </a:rPr>
              <a:t>Research, Development, Test-automation, Diagnostics, Certification Support </a:t>
            </a:r>
            <a:endParaRPr lang="id-ID" sz="2000" b="1" dirty="0">
              <a:solidFill>
                <a:schemeClr val="bg1"/>
              </a:solidFill>
              <a:latin typeface="Segoe UI" panose="020B0502040204020203" pitchFamily="34" charset="0"/>
              <a:ea typeface="Lato"/>
              <a:cs typeface="Segoe U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596E41-BC32-DDDD-AEEB-903FABECFAA6}"/>
              </a:ext>
            </a:extLst>
          </p:cNvPr>
          <p:cNvGrpSpPr/>
          <p:nvPr/>
        </p:nvGrpSpPr>
        <p:grpSpPr>
          <a:xfrm>
            <a:off x="587188" y="830443"/>
            <a:ext cx="11017624" cy="5675707"/>
            <a:chOff x="386596" y="639943"/>
            <a:chExt cx="11017624" cy="5675707"/>
          </a:xfrm>
        </p:grpSpPr>
        <p:pic>
          <p:nvPicPr>
            <p:cNvPr id="22" name="Picture 21" descr="A close-up of a circuit board&#10;&#10;Description automatically generated">
              <a:extLst>
                <a:ext uri="{FF2B5EF4-FFF2-40B4-BE49-F238E27FC236}">
                  <a16:creationId xmlns:a16="http://schemas.microsoft.com/office/drawing/2014/main" id="{D7714CD4-B4A5-2F97-345E-1C08CB9A3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25" r="1312" b="21276"/>
            <a:stretch/>
          </p:blipFill>
          <p:spPr>
            <a:xfrm>
              <a:off x="5221489" y="2458180"/>
              <a:ext cx="1105271" cy="750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F3B076-30B9-A12B-7C8A-28F9D87062E9}"/>
                </a:ext>
              </a:extLst>
            </p:cNvPr>
            <p:cNvGrpSpPr/>
            <p:nvPr/>
          </p:nvGrpSpPr>
          <p:grpSpPr>
            <a:xfrm>
              <a:off x="386596" y="639943"/>
              <a:ext cx="11017624" cy="5675707"/>
              <a:chOff x="386596" y="639943"/>
              <a:chExt cx="11017624" cy="5675707"/>
            </a:xfrm>
          </p:grpSpPr>
          <p:sp>
            <p:nvSpPr>
              <p:cNvPr id="7" name="L-Shape 6">
                <a:extLst>
                  <a:ext uri="{FF2B5EF4-FFF2-40B4-BE49-F238E27FC236}">
                    <a16:creationId xmlns:a16="http://schemas.microsoft.com/office/drawing/2014/main" id="{59C874EC-6018-C00D-7989-44EA598F4446}"/>
                  </a:ext>
                </a:extLst>
              </p:cNvPr>
              <p:cNvSpPr/>
              <p:nvPr/>
            </p:nvSpPr>
            <p:spPr>
              <a:xfrm rot="10800000">
                <a:off x="466161" y="1326774"/>
                <a:ext cx="4222375" cy="4616826"/>
              </a:xfrm>
              <a:prstGeom prst="corner">
                <a:avLst>
                  <a:gd name="adj1" fmla="val 4440"/>
                  <a:gd name="adj2" fmla="val 4873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" name="L-Shape 7">
                <a:extLst>
                  <a:ext uri="{FF2B5EF4-FFF2-40B4-BE49-F238E27FC236}">
                    <a16:creationId xmlns:a16="http://schemas.microsoft.com/office/drawing/2014/main" id="{053AD8BE-EBC9-9695-CB79-B0C4662B5631}"/>
                  </a:ext>
                </a:extLst>
              </p:cNvPr>
              <p:cNvSpPr/>
              <p:nvPr/>
            </p:nvSpPr>
            <p:spPr>
              <a:xfrm rot="10800000" flipH="1">
                <a:off x="6938679" y="1326774"/>
                <a:ext cx="4389231" cy="4616826"/>
              </a:xfrm>
              <a:prstGeom prst="corner">
                <a:avLst>
                  <a:gd name="adj1" fmla="val 4770"/>
                  <a:gd name="adj2" fmla="val 4984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6E0854-9F28-B959-4DEF-702E343C93F8}"/>
                  </a:ext>
                </a:extLst>
              </p:cNvPr>
              <p:cNvSpPr txBox="1"/>
              <p:nvPr/>
            </p:nvSpPr>
            <p:spPr>
              <a:xfrm>
                <a:off x="386596" y="1597346"/>
                <a:ext cx="4222375" cy="4278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Embedded F/W: BSP+ Device driver , Boot Code, Board Bring up Platform development &amp; integrations</a:t>
                </a:r>
                <a:endParaRPr lang="en-IN" sz="16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Platform development &amp; integrations</a:t>
                </a:r>
                <a:endParaRPr lang="en-IN" sz="16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Linux &amp; RTOS System/Kernal  Development </a:t>
                </a:r>
                <a:endParaRPr lang="en-IN" sz="16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IN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BareMetal Applications</a:t>
                </a: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 , C++ Programming </a:t>
                </a: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IOT &amp; Cloud Application Solutions </a:t>
                </a: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Automotive ECU, AUTOSAR Applications 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Automotive readiness support for SOCs ( MCAL Drivers &amp; AUTOSAR Applications)</a:t>
                </a:r>
                <a:endParaRPr lang="en-IN" sz="16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Automotive Infotainment , HMI, STL Programming</a:t>
                </a:r>
                <a:endParaRPr lang="en-IN" sz="16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RTOS Bring up &amp; Protocol Stack Integration </a:t>
                </a:r>
                <a:endParaRPr lang="en-IN" sz="16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 WIFI, BT, 5G, NFC , LoRa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54FDB9-CCA7-62D6-DE30-560D69891595}"/>
                  </a:ext>
                </a:extLst>
              </p:cNvPr>
              <p:cNvSpPr txBox="1"/>
              <p:nvPr/>
            </p:nvSpPr>
            <p:spPr>
              <a:xfrm>
                <a:off x="7181845" y="1597346"/>
                <a:ext cx="4222375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Embedded Testing, Product Testing </a:t>
                </a: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Test Automation, Python scripting, </a:t>
                </a: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Test Framework/System Development </a:t>
                </a: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US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Performance testing, Test Case Generation,  </a:t>
                </a:r>
                <a:endParaRPr lang="en-IN" sz="1600" kern="12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US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Diagnostics and Diagnostic test framework </a:t>
                </a:r>
                <a:endParaRPr lang="en-IN" sz="1600" kern="12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System Testing Domain ( Automotive: Functional Safety , Industrial: Industry 4.0)</a:t>
                </a:r>
                <a:endParaRPr lang="en-IN" sz="1600" kern="12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Board Testing, SI/ PI </a:t>
                </a:r>
              </a:p>
              <a:p>
                <a:pPr marL="285750" lvl="0" indent="-285750" rtl="0">
                  <a:buFont typeface="Arial" panose="020B0604020202020204" pitchFamily="34" charset="0"/>
                  <a:buChar char="•"/>
                </a:pPr>
                <a:r>
                  <a:rPr lang="en-IN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HW Validation, Certification Support 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IN" sz="1600" kern="120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ASIC: Pre/POST Silicon Validation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sz="1600" kern="1200" noProof="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Data migration testing</a:t>
                </a:r>
                <a:endParaRPr lang="en-IN" sz="1600" kern="12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sz="1600" kern="1200" noProof="0" dirty="0">
                    <a:solidFill>
                      <a:schemeClr val="bg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HMI Testing</a:t>
                </a:r>
                <a:endParaRPr lang="en-IN" sz="1600" kern="12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EEE990-4E5A-1D74-2D69-9D25C894257D}"/>
                  </a:ext>
                </a:extLst>
              </p:cNvPr>
              <p:cNvSpPr txBox="1"/>
              <p:nvPr/>
            </p:nvSpPr>
            <p:spPr>
              <a:xfrm>
                <a:off x="1467061" y="964063"/>
                <a:ext cx="22263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EMBEDDED and IoT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2AAD7B-80C0-785F-9E58-5C29CE3EC21C}"/>
                  </a:ext>
                </a:extLst>
              </p:cNvPr>
              <p:cNvSpPr txBox="1"/>
              <p:nvPr/>
            </p:nvSpPr>
            <p:spPr>
              <a:xfrm>
                <a:off x="7557248" y="964063"/>
                <a:ext cx="3469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EMBEDDED TEST AUTOMATION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BB3B5F3-86D8-EA8E-FB7F-E145B5B83741}"/>
                  </a:ext>
                </a:extLst>
              </p:cNvPr>
              <p:cNvSpPr/>
              <p:nvPr/>
            </p:nvSpPr>
            <p:spPr>
              <a:xfrm>
                <a:off x="968188" y="5935252"/>
                <a:ext cx="10183646" cy="3803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Domains: AUTOMOTIVE, INDUSTRIAL, MEMORY and STORAGE, NETWORKS , AI&amp;ML, WIRELESS, TELECOM, IOT CLOUD </a:t>
                </a:r>
                <a:endParaRPr lang="en-US" sz="1600" dirty="0">
                  <a:solidFill>
                    <a:schemeClr val="tx1"/>
                  </a:solidFill>
                  <a:cs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A343D4-DB65-2035-E02E-51DD30CDC307}"/>
                  </a:ext>
                </a:extLst>
              </p:cNvPr>
              <p:cNvSpPr txBox="1"/>
              <p:nvPr/>
            </p:nvSpPr>
            <p:spPr>
              <a:xfrm rot="5400000">
                <a:off x="3360925" y="3788112"/>
                <a:ext cx="30245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DEVELOPMENT</a:t>
                </a:r>
                <a:endParaRPr lang="en-IN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599E69-A732-C260-B059-9B295D8DFB69}"/>
                  </a:ext>
                </a:extLst>
              </p:cNvPr>
              <p:cNvSpPr txBox="1"/>
              <p:nvPr/>
            </p:nvSpPr>
            <p:spPr>
              <a:xfrm rot="16200000">
                <a:off x="4333855" y="2799021"/>
                <a:ext cx="47798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TEST AND AUTOMATION</a:t>
                </a:r>
              </a:p>
            </p:txBody>
          </p:sp>
          <p:pic>
            <p:nvPicPr>
              <p:cNvPr id="21" name="Picture 20" descr="A green circuit board with white text&#10;&#10;Description automatically generated">
                <a:extLst>
                  <a:ext uri="{FF2B5EF4-FFF2-40B4-BE49-F238E27FC236}">
                    <a16:creationId xmlns:a16="http://schemas.microsoft.com/office/drawing/2014/main" id="{60E86A81-4ABD-49FB-8B1A-C8FA163CF9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5" t="5289" r="-282" b="-299"/>
              <a:stretch/>
            </p:blipFill>
            <p:spPr>
              <a:xfrm>
                <a:off x="5229721" y="1564267"/>
                <a:ext cx="1100514" cy="7538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3" name="Picture 22" descr="ESP32 Pinout Reference – A Complete Guide">
                <a:extLst>
                  <a:ext uri="{FF2B5EF4-FFF2-40B4-BE49-F238E27FC236}">
                    <a16:creationId xmlns:a16="http://schemas.microsoft.com/office/drawing/2014/main" id="{FCDB21FA-146B-B68F-0E04-12CB85143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33" t="4901" r="-448" b="5031"/>
              <a:stretch/>
            </p:blipFill>
            <p:spPr>
              <a:xfrm>
                <a:off x="5229721" y="4747817"/>
                <a:ext cx="1087136" cy="910552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4" name="Picture 23" descr="A circuit board with many components&#10;&#10;Description automatically generated">
                <a:extLst>
                  <a:ext uri="{FF2B5EF4-FFF2-40B4-BE49-F238E27FC236}">
                    <a16:creationId xmlns:a16="http://schemas.microsoft.com/office/drawing/2014/main" id="{4562063D-9C7E-478F-AD4B-2DA6E77514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58" r="11818" b="298"/>
              <a:stretch/>
            </p:blipFill>
            <p:spPr>
              <a:xfrm>
                <a:off x="5227728" y="3316998"/>
                <a:ext cx="1089129" cy="1304970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CDA74D-EBFE-86A6-9BCC-A0D5E56E4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57C266-A448-CA76-813C-0565AFF0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24576-697F-8963-B97C-2A66CC03F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92" y="1016701"/>
            <a:ext cx="5708347" cy="2591732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FBFD1C53-D421-9085-E53B-F3E7BC766881}"/>
              </a:ext>
            </a:extLst>
          </p:cNvPr>
          <p:cNvSpPr txBox="1"/>
          <p:nvPr/>
        </p:nvSpPr>
        <p:spPr>
          <a:xfrm>
            <a:off x="2530152" y="63411"/>
            <a:ext cx="713169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IN HOUSE RISC-V - </a:t>
            </a:r>
            <a:r>
              <a:rPr lang="en-US" sz="3200" b="1" dirty="0">
                <a:solidFill>
                  <a:prstClr val="white"/>
                </a:solidFill>
                <a:latin typeface="Segoe UI"/>
                <a:cs typeface="Segoe UI"/>
              </a:rPr>
              <a:t>ASIC PLATFORM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17ACA118-5BAC-6EF1-593F-D68C7FA9C4CC}"/>
              </a:ext>
            </a:extLst>
          </p:cNvPr>
          <p:cNvGrpSpPr/>
          <p:nvPr/>
        </p:nvGrpSpPr>
        <p:grpSpPr>
          <a:xfrm>
            <a:off x="5295992" y="3562759"/>
            <a:ext cx="599203" cy="610610"/>
            <a:chOff x="0" y="-1"/>
            <a:chExt cx="3367406" cy="3369564"/>
          </a:xfrm>
          <a:blipFill>
            <a:blip r:embed="rId3"/>
            <a:stretch>
              <a:fillRect/>
            </a:stretch>
          </a:blipFill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D0AD452-A275-37C3-5160-6C9A9446B426}"/>
                </a:ext>
              </a:extLst>
            </p:cNvPr>
            <p:cNvSpPr/>
            <p:nvPr/>
          </p:nvSpPr>
          <p:spPr>
            <a:xfrm>
              <a:off x="0" y="-1"/>
              <a:ext cx="3367406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endParaRPr lang="en-IN" sz="2400" dirty="0">
                <a:solidFill>
                  <a:schemeClr val="bg1"/>
                </a:solidFill>
              </a:endParaRPr>
            </a:p>
            <a:p>
              <a:pPr algn="ctr"/>
              <a:endParaRPr lang="en-IN" sz="800" dirty="0">
                <a:solidFill>
                  <a:schemeClr val="bg1"/>
                </a:solidFill>
              </a:endParaRPr>
            </a:p>
            <a:p>
              <a:pPr algn="ctr"/>
              <a:endParaRPr lang="en-IN" dirty="0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5A0F2D-253E-9574-7660-F1CFB258B972}"/>
              </a:ext>
            </a:extLst>
          </p:cNvPr>
          <p:cNvCxnSpPr>
            <a:cxnSpLocks/>
          </p:cNvCxnSpPr>
          <p:nvPr/>
        </p:nvCxnSpPr>
        <p:spPr>
          <a:xfrm>
            <a:off x="5595594" y="851647"/>
            <a:ext cx="0" cy="570646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7BB287F-AEF6-3C0F-CFEE-C485B4B176EB}"/>
              </a:ext>
            </a:extLst>
          </p:cNvPr>
          <p:cNvCxnSpPr>
            <a:cxnSpLocks/>
          </p:cNvCxnSpPr>
          <p:nvPr/>
        </p:nvCxnSpPr>
        <p:spPr>
          <a:xfrm flipH="1" flipV="1">
            <a:off x="384163" y="3866815"/>
            <a:ext cx="11377531" cy="7888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0486040-6395-550E-14AD-321B4EE8FEEC}"/>
              </a:ext>
            </a:extLst>
          </p:cNvPr>
          <p:cNvSpPr txBox="1"/>
          <p:nvPr/>
        </p:nvSpPr>
        <p:spPr>
          <a:xfrm>
            <a:off x="-312725" y="1350689"/>
            <a:ext cx="61677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PICORV32 based general purpose microcontroller solution</a:t>
            </a:r>
          </a:p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Low cost, Low power compute</a:t>
            </a:r>
          </a:p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ASIC Verilog, SDC</a:t>
            </a:r>
          </a:p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Verification test suite</a:t>
            </a:r>
          </a:p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Scripts (ASIC Synthesis, Place and Route)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E2FE3A-A50F-86B5-B8C2-0D2B0412ECED}"/>
              </a:ext>
            </a:extLst>
          </p:cNvPr>
          <p:cNvSpPr txBox="1"/>
          <p:nvPr/>
        </p:nvSpPr>
        <p:spPr>
          <a:xfrm>
            <a:off x="450008" y="911892"/>
            <a:ext cx="1610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Overview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46A77A-AEA9-5643-AFE1-6F2877CD517D}"/>
              </a:ext>
            </a:extLst>
          </p:cNvPr>
          <p:cNvSpPr txBox="1"/>
          <p:nvPr/>
        </p:nvSpPr>
        <p:spPr>
          <a:xfrm>
            <a:off x="418169" y="4061920"/>
            <a:ext cx="1722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Highlights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A578A7-53B3-3FFC-24D7-A25BE77523EE}"/>
              </a:ext>
            </a:extLst>
          </p:cNvPr>
          <p:cNvSpPr txBox="1"/>
          <p:nvPr/>
        </p:nvSpPr>
        <p:spPr>
          <a:xfrm>
            <a:off x="-358285" y="4532794"/>
            <a:ext cx="5878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Fully verified. Artix-7 FPGA tested.</a:t>
            </a:r>
          </a:p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In-house developed NOC and peripherals</a:t>
            </a:r>
          </a:p>
          <a:p>
            <a:pPr marL="799917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Multiple firmware tested on FPGA (Display, Pulse Oximeter, Breath Analyzer)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7243A-E3A8-4B75-1393-2FC4D731E4C6}"/>
              </a:ext>
            </a:extLst>
          </p:cNvPr>
          <p:cNvSpPr txBox="1"/>
          <p:nvPr/>
        </p:nvSpPr>
        <p:spPr>
          <a:xfrm>
            <a:off x="5895193" y="4472131"/>
            <a:ext cx="4123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Diesize</a:t>
            </a:r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	– 2.6x2.5 mm2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		- 144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Voltage	- Core:1.2V; IO:3.3V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Freq		- 100Mhz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		- &lt;10mW@100MHz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		- 0 to 125C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Package 	- LQFP/QFN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400E1-3F14-635C-ECE3-90AD7FDC4989}"/>
              </a:ext>
            </a:extLst>
          </p:cNvPr>
          <p:cNvSpPr txBox="1"/>
          <p:nvPr/>
        </p:nvSpPr>
        <p:spPr>
          <a:xfrm>
            <a:off x="5895194" y="4061921"/>
            <a:ext cx="2185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Specifications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F515AC-4428-317A-A20F-D948CAFE6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5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D7E83D-EAFF-F1B5-89B6-26E0B8A2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79" y="2786990"/>
            <a:ext cx="10996042" cy="1284019"/>
          </a:xfrm>
        </p:spPr>
        <p:txBody>
          <a:bodyPr/>
          <a:lstStyle/>
          <a:p>
            <a:pPr algn="ctr"/>
            <a:r>
              <a:rPr lang="en-US" b="1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25882-64BB-93C2-8649-37BC67C96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2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141">
            <a:extLst>
              <a:ext uri="{FF2B5EF4-FFF2-40B4-BE49-F238E27FC236}">
                <a16:creationId xmlns:a16="http://schemas.microsoft.com/office/drawing/2014/main" id="{2BEF21BD-D7F9-5331-D57C-DE1DB1A53834}"/>
              </a:ext>
            </a:extLst>
          </p:cNvPr>
          <p:cNvSpPr txBox="1"/>
          <p:nvPr/>
        </p:nvSpPr>
        <p:spPr>
          <a:xfrm>
            <a:off x="3158850" y="188485"/>
            <a:ext cx="58743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SIGNOFF SEMICONDUCTORS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WHO WE ARE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BC679-58DF-CBB9-C814-393757AED00A}"/>
              </a:ext>
            </a:extLst>
          </p:cNvPr>
          <p:cNvGrpSpPr/>
          <p:nvPr/>
        </p:nvGrpSpPr>
        <p:grpSpPr>
          <a:xfrm>
            <a:off x="487326" y="1704968"/>
            <a:ext cx="11217348" cy="3845535"/>
            <a:chOff x="595167" y="1847843"/>
            <a:chExt cx="11217348" cy="38455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4ED911-B888-80DE-096D-D00ED66605CB}"/>
                </a:ext>
              </a:extLst>
            </p:cNvPr>
            <p:cNvSpPr/>
            <p:nvPr/>
          </p:nvSpPr>
          <p:spPr>
            <a:xfrm>
              <a:off x="595167" y="1847843"/>
              <a:ext cx="3405333" cy="167383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>
                <a:defRPr/>
              </a:pPr>
              <a:r>
                <a:rPr lang="en-US" sz="2600" b="1" baseline="30000" dirty="0">
                  <a:solidFill>
                    <a:prstClr val="white"/>
                  </a:solidFill>
                  <a:latin typeface="Segoe UI"/>
                  <a:ea typeface="Lato Black"/>
                  <a:cs typeface="Segoe UI"/>
                </a:rPr>
                <a:t>10</a:t>
              </a:r>
              <a:r>
                <a:rPr lang="en-US" sz="2600" baseline="30000" dirty="0">
                  <a:solidFill>
                    <a:prstClr val="white"/>
                  </a:solidFill>
                  <a:latin typeface="Segoe UI"/>
                  <a:ea typeface="Lato Black"/>
                  <a:cs typeface="Segoe UI"/>
                </a:rPr>
                <a:t>th</a:t>
              </a:r>
              <a:r>
                <a:rPr lang="en-US" sz="2800" b="1" dirty="0">
                  <a:solidFill>
                    <a:prstClr val="white"/>
                  </a:solidFill>
                  <a:latin typeface="Segoe UI"/>
                  <a:ea typeface="Lato Black"/>
                  <a:cs typeface="Segoe UI"/>
                </a:rPr>
                <a:t>  </a:t>
              </a:r>
              <a:endParaRPr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YEAR IN THE INDUSTRY</a:t>
              </a:r>
              <a:r>
                <a:rPr lang="en-US" sz="1600" dirty="0">
                  <a:solidFill>
                    <a:prstClr val="white"/>
                  </a:solidFill>
                  <a:latin typeface="Segoe UI"/>
                  <a:ea typeface="Lato Black"/>
                  <a:cs typeface="Segoe UI"/>
                </a:rPr>
                <a:t> 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PD, RTL, CUSTOM LAYOUT, CKT DESIGN, VERIF, STA, METHODOLOGY</a:t>
              </a:r>
              <a:endParaRPr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Black"/>
                <a:cs typeface="Segoe UI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65002E-40DB-243A-EB2C-11FECD1A048E}"/>
                </a:ext>
              </a:extLst>
            </p:cNvPr>
            <p:cNvSpPr/>
            <p:nvPr/>
          </p:nvSpPr>
          <p:spPr>
            <a:xfrm>
              <a:off x="4501174" y="1847843"/>
              <a:ext cx="3405333" cy="167383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300</a:t>
              </a:r>
              <a:endPara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Black"/>
                <a:cs typeface="Segoe UI"/>
              </a:endParaRPr>
            </a:p>
            <a:p>
              <a:pPr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ENGINEERS</a:t>
              </a:r>
              <a:r>
                <a:rPr lang="en-US" dirty="0">
                  <a:solidFill>
                    <a:prstClr val="white"/>
                  </a:solidFill>
                  <a:latin typeface="Segoe UI"/>
                  <a:ea typeface="Lato Black"/>
                  <a:cs typeface="Segoe UI"/>
                </a:rPr>
                <a:t> </a:t>
              </a:r>
              <a:endParaRPr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Segoe UI"/>
                  <a:ea typeface="Lato Black"/>
                  <a:cs typeface="Segoe UI"/>
                </a:rPr>
                <a:t>Self-driven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, Motivated, Trained, Proactive,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SignOff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 Family</a:t>
              </a:r>
              <a:endParaRPr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Black"/>
                <a:cs typeface="Segoe UI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0F90D60-8ACE-058C-BEE8-993C5E3334E0}"/>
                </a:ext>
              </a:extLst>
            </p:cNvPr>
            <p:cNvSpPr/>
            <p:nvPr/>
          </p:nvSpPr>
          <p:spPr>
            <a:xfrm>
              <a:off x="8407182" y="1847843"/>
              <a:ext cx="3405333" cy="167383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250</a:t>
              </a: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TAPE OUTS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Graphics, IoT, Automobile, N/W ICs, CPU, Modem, custom-ASIC, SoCs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7FEDE2-41C2-2989-E7FA-A0C5BC3E709D}"/>
                </a:ext>
              </a:extLst>
            </p:cNvPr>
            <p:cNvSpPr/>
            <p:nvPr/>
          </p:nvSpPr>
          <p:spPr>
            <a:xfrm>
              <a:off x="595167" y="4019543"/>
              <a:ext cx="3405333" cy="167383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EMPLOYEE</a:t>
              </a:r>
              <a:endParaRPr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Black"/>
                <a:cs typeface="Segoe U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CENTRIC APPROACH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Best Place to Work, Collective growth, learning,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RnD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, Sustainable model</a:t>
              </a: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Black"/>
                <a:cs typeface="Segoe U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422979-2C51-5A6E-A742-FB31C542A1D0}"/>
                </a:ext>
              </a:extLst>
            </p:cNvPr>
            <p:cNvSpPr/>
            <p:nvPr/>
          </p:nvSpPr>
          <p:spPr>
            <a:xfrm>
              <a:off x="4501173" y="4019543"/>
              <a:ext cx="3405333" cy="167383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ANVAY</a:t>
              </a:r>
              <a:endParaRPr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Black"/>
                <a:cs typeface="Segoe U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IN HOUSE ASIC/SoC FLOW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Simple, Robust, Optimized, Dashboard, Automation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09B3DC-D809-CF19-8F83-62034781590C}"/>
                </a:ext>
              </a:extLst>
            </p:cNvPr>
            <p:cNvSpPr/>
            <p:nvPr/>
          </p:nvSpPr>
          <p:spPr>
            <a:xfrm>
              <a:off x="8407179" y="4019543"/>
              <a:ext cx="3405333" cy="167383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Black"/>
                  <a:cs typeface="Segoe UI"/>
                </a:rPr>
                <a:t>KAVERI</a:t>
              </a:r>
              <a:endParaRPr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Black"/>
                <a:cs typeface="Segoe U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IN HOUSE RISCV BASED ASIC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Robust, Low power, Customizable, Scalable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1C7AF1-F0BA-BF67-C0C4-F95F5B79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C4383397-85C4-000B-1DCB-D40695BAC7CE}"/>
              </a:ext>
            </a:extLst>
          </p:cNvPr>
          <p:cNvSpPr/>
          <p:nvPr/>
        </p:nvSpPr>
        <p:spPr>
          <a:xfrm>
            <a:off x="333374" y="5617030"/>
            <a:ext cx="11698281" cy="925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9" name="Graphic 17">
            <a:extLst>
              <a:ext uri="{FF2B5EF4-FFF2-40B4-BE49-F238E27FC236}">
                <a16:creationId xmlns:a16="http://schemas.microsoft.com/office/drawing/2014/main" id="{F87D1ECA-96F0-1089-19E7-3AD2FF576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252" y="5789775"/>
            <a:ext cx="777839" cy="236306"/>
          </a:xfrm>
          <a:prstGeom prst="rect">
            <a:avLst/>
          </a:prstGeom>
        </p:spPr>
      </p:pic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FABC2617-069A-AE13-8F31-1C6A38AC1C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6" b="30539"/>
          <a:stretch/>
        </p:blipFill>
        <p:spPr>
          <a:xfrm>
            <a:off x="1765668" y="5764331"/>
            <a:ext cx="1441556" cy="287194"/>
          </a:xfrm>
          <a:prstGeom prst="rect">
            <a:avLst/>
          </a:prstGeom>
        </p:spPr>
      </p:pic>
      <p:pic>
        <p:nvPicPr>
          <p:cNvPr id="71" name="Picture 70" descr="Logo&#10;&#10;Description automatically generated">
            <a:extLst>
              <a:ext uri="{FF2B5EF4-FFF2-40B4-BE49-F238E27FC236}">
                <a16:creationId xmlns:a16="http://schemas.microsoft.com/office/drawing/2014/main" id="{FBB20687-D7A0-B3E7-AE81-C87BC09646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4" b="22195"/>
          <a:stretch/>
        </p:blipFill>
        <p:spPr>
          <a:xfrm>
            <a:off x="3464801" y="5744249"/>
            <a:ext cx="1097562" cy="32735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DF4B58B-B6D4-59F1-42FD-F4EEA3087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3815" y="6162288"/>
            <a:ext cx="975513" cy="313400"/>
          </a:xfrm>
          <a:prstGeom prst="rect">
            <a:avLst/>
          </a:prstGeom>
        </p:spPr>
      </p:pic>
      <p:pic>
        <p:nvPicPr>
          <p:cNvPr id="73" name="Picture 72" descr="Logo, company name&#10;&#10;Description automatically generated">
            <a:extLst>
              <a:ext uri="{FF2B5EF4-FFF2-40B4-BE49-F238E27FC236}">
                <a16:creationId xmlns:a16="http://schemas.microsoft.com/office/drawing/2014/main" id="{F0ED90EF-8972-98AE-E41D-E52BA1EDE1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3" b="30682"/>
          <a:stretch/>
        </p:blipFill>
        <p:spPr>
          <a:xfrm>
            <a:off x="2416188" y="6183158"/>
            <a:ext cx="1194252" cy="271660"/>
          </a:xfrm>
          <a:prstGeom prst="rect">
            <a:avLst/>
          </a:prstGeom>
        </p:spPr>
      </p:pic>
      <p:pic>
        <p:nvPicPr>
          <p:cNvPr id="74" name="Graphic 19">
            <a:extLst>
              <a:ext uri="{FF2B5EF4-FFF2-40B4-BE49-F238E27FC236}">
                <a16:creationId xmlns:a16="http://schemas.microsoft.com/office/drawing/2014/main" id="{8336531D-9C10-B228-23F5-67D8DB2D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9891" y="5751228"/>
            <a:ext cx="2193796" cy="313400"/>
          </a:xfrm>
          <a:prstGeom prst="rect">
            <a:avLst/>
          </a:prstGeom>
        </p:spPr>
      </p:pic>
      <p:pic>
        <p:nvPicPr>
          <p:cNvPr id="76" name="Graphic 24">
            <a:extLst>
              <a:ext uri="{FF2B5EF4-FFF2-40B4-BE49-F238E27FC236}">
                <a16:creationId xmlns:a16="http://schemas.microsoft.com/office/drawing/2014/main" id="{1CCFA4EF-057B-FC83-970A-7078D9EC6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3746" y="6189178"/>
            <a:ext cx="1194253" cy="259620"/>
          </a:xfrm>
          <a:prstGeom prst="rect">
            <a:avLst/>
          </a:prstGeom>
        </p:spPr>
      </p:pic>
      <p:pic>
        <p:nvPicPr>
          <p:cNvPr id="77" name="Picture 76" descr="Logo, company name&#10;&#10;Description automatically generated">
            <a:extLst>
              <a:ext uri="{FF2B5EF4-FFF2-40B4-BE49-F238E27FC236}">
                <a16:creationId xmlns:a16="http://schemas.microsoft.com/office/drawing/2014/main" id="{8FABDF45-BBE8-C0F2-7871-4DA7C2CD94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18236" r="6908" b="21303"/>
          <a:stretch/>
        </p:blipFill>
        <p:spPr>
          <a:xfrm>
            <a:off x="4068629" y="6120181"/>
            <a:ext cx="1138634" cy="397614"/>
          </a:xfrm>
          <a:prstGeom prst="rect">
            <a:avLst/>
          </a:prstGeom>
        </p:spPr>
      </p:pic>
      <p:pic>
        <p:nvPicPr>
          <p:cNvPr id="78" name="Picture 77" descr="Logo, company name&#10;&#10;Description automatically generated">
            <a:extLst>
              <a:ext uri="{FF2B5EF4-FFF2-40B4-BE49-F238E27FC236}">
                <a16:creationId xmlns:a16="http://schemas.microsoft.com/office/drawing/2014/main" id="{688BFBA5-1F33-6289-1134-BD7258695B7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r="11820"/>
          <a:stretch/>
        </p:blipFill>
        <p:spPr>
          <a:xfrm>
            <a:off x="4819940" y="5684864"/>
            <a:ext cx="672374" cy="446129"/>
          </a:xfrm>
          <a:prstGeom prst="rect">
            <a:avLst/>
          </a:prstGeom>
        </p:spPr>
      </p:pic>
      <p:pic>
        <p:nvPicPr>
          <p:cNvPr id="79" name="Picture 78" descr="Logo, company name&#10;&#10;Description automatically generated">
            <a:extLst>
              <a:ext uri="{FF2B5EF4-FFF2-40B4-BE49-F238E27FC236}">
                <a16:creationId xmlns:a16="http://schemas.microsoft.com/office/drawing/2014/main" id="{36B8308A-426E-0447-8A19-10437ECF95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4650" b="20001"/>
          <a:stretch/>
        </p:blipFill>
        <p:spPr>
          <a:xfrm>
            <a:off x="5665452" y="6128869"/>
            <a:ext cx="1070174" cy="380239"/>
          </a:xfrm>
          <a:prstGeom prst="rect">
            <a:avLst/>
          </a:prstGeom>
        </p:spPr>
      </p:pic>
      <p:pic>
        <p:nvPicPr>
          <p:cNvPr id="80" name="Picture 79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5A2E9C87-9085-FE93-3EEC-A28636042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22733" r="8196" b="25951"/>
          <a:stretch/>
        </p:blipFill>
        <p:spPr>
          <a:xfrm>
            <a:off x="8201262" y="5750155"/>
            <a:ext cx="1070227" cy="315547"/>
          </a:xfrm>
          <a:prstGeom prst="rect">
            <a:avLst/>
          </a:prstGeom>
        </p:spPr>
      </p:pic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6F9725E4-6863-160B-9D75-63DD094575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16" y="6116293"/>
            <a:ext cx="535114" cy="40539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0366B68-C607-1AAE-4073-75235BF639E7}"/>
              </a:ext>
            </a:extLst>
          </p:cNvPr>
          <p:cNvSpPr/>
          <p:nvPr/>
        </p:nvSpPr>
        <p:spPr>
          <a:xfrm>
            <a:off x="10960239" y="856284"/>
            <a:ext cx="1077906" cy="4792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7" name="Picture 8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BC0CDA-8DB0-1187-2E37-F3B67AFD5C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318" y="4636545"/>
            <a:ext cx="478193" cy="24465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8" name="Picture 87" descr="Logo, company name&#10;&#10;Description automatically generated">
            <a:extLst>
              <a:ext uri="{FF2B5EF4-FFF2-40B4-BE49-F238E27FC236}">
                <a16:creationId xmlns:a16="http://schemas.microsoft.com/office/drawing/2014/main" id="{B329DF4B-A671-8917-C401-32B54B9D51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944" y="845250"/>
            <a:ext cx="994938" cy="497470"/>
          </a:xfrm>
          <a:prstGeom prst="rect">
            <a:avLst/>
          </a:prstGeom>
        </p:spPr>
      </p:pic>
      <p:pic>
        <p:nvPicPr>
          <p:cNvPr id="89" name="Picture 88" descr="Logo, company name&#10;&#10;Description automatically generated">
            <a:extLst>
              <a:ext uri="{FF2B5EF4-FFF2-40B4-BE49-F238E27FC236}">
                <a16:creationId xmlns:a16="http://schemas.microsoft.com/office/drawing/2014/main" id="{C2533687-9051-E217-C60B-D2B8248B06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376" y="1204649"/>
            <a:ext cx="1041506" cy="459838"/>
          </a:xfrm>
          <a:prstGeom prst="rect">
            <a:avLst/>
          </a:prstGeom>
        </p:spPr>
      </p:pic>
      <p:pic>
        <p:nvPicPr>
          <p:cNvPr id="90" name="Graphic 12">
            <a:extLst>
              <a:ext uri="{FF2B5EF4-FFF2-40B4-BE49-F238E27FC236}">
                <a16:creationId xmlns:a16="http://schemas.microsoft.com/office/drawing/2014/main" id="{8F53CCC3-336A-4DB6-DFBB-79948E2D2E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53537" y="4937946"/>
            <a:ext cx="535087" cy="234604"/>
          </a:xfrm>
          <a:prstGeom prst="rect">
            <a:avLst/>
          </a:prstGeom>
        </p:spPr>
      </p:pic>
      <p:pic>
        <p:nvPicPr>
          <p:cNvPr id="91" name="Graphic 21">
            <a:extLst>
              <a:ext uri="{FF2B5EF4-FFF2-40B4-BE49-F238E27FC236}">
                <a16:creationId xmlns:a16="http://schemas.microsoft.com/office/drawing/2014/main" id="{76136A84-19BB-0597-A22A-3C5B468262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98698" y="2735091"/>
            <a:ext cx="997690" cy="342882"/>
          </a:xfrm>
          <a:prstGeom prst="rect">
            <a:avLst/>
          </a:prstGeom>
        </p:spPr>
      </p:pic>
      <p:pic>
        <p:nvPicPr>
          <p:cNvPr id="92" name="Picture 91" descr="A picture containing text, gauge, device&#10;&#10;Description automatically generated">
            <a:extLst>
              <a:ext uri="{FF2B5EF4-FFF2-40B4-BE49-F238E27FC236}">
                <a16:creationId xmlns:a16="http://schemas.microsoft.com/office/drawing/2014/main" id="{4D6ED0C4-FB67-FBB4-8711-3F27CD0E89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098" y="4057346"/>
            <a:ext cx="975197" cy="205305"/>
          </a:xfrm>
          <a:prstGeom prst="rect">
            <a:avLst/>
          </a:prstGeom>
        </p:spPr>
      </p:pic>
      <p:pic>
        <p:nvPicPr>
          <p:cNvPr id="93" name="Picture 9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60BFAE-02A6-DE99-2747-DDF1BA9EB46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080" y="5217818"/>
            <a:ext cx="697230" cy="348615"/>
          </a:xfrm>
          <a:prstGeom prst="rect">
            <a:avLst/>
          </a:prstGeom>
        </p:spPr>
      </p:pic>
      <p:pic>
        <p:nvPicPr>
          <p:cNvPr id="95" name="Graphic 2">
            <a:extLst>
              <a:ext uri="{FF2B5EF4-FFF2-40B4-BE49-F238E27FC236}">
                <a16:creationId xmlns:a16="http://schemas.microsoft.com/office/drawing/2014/main" id="{6B8C6419-D7F0-ED75-9DB6-AD504F8DA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575" y="1665155"/>
            <a:ext cx="659936" cy="200487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649CD0D4-E955-4F46-2049-48C7337907E8}"/>
              </a:ext>
            </a:extLst>
          </p:cNvPr>
          <p:cNvSpPr txBox="1"/>
          <p:nvPr/>
        </p:nvSpPr>
        <p:spPr>
          <a:xfrm rot="16200000">
            <a:off x="-14952" y="5947635"/>
            <a:ext cx="938546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Segoe UI" panose="020B0502040204020203" pitchFamily="34" charset="0"/>
                <a:cs typeface="Segoe UI" panose="020B0502040204020203" pitchFamily="34" charset="0"/>
              </a:rPr>
              <a:t>PARTERNS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836F936-5521-77D4-56E2-691EDAEFF3D4}"/>
              </a:ext>
            </a:extLst>
          </p:cNvPr>
          <p:cNvSpPr txBox="1"/>
          <p:nvPr/>
        </p:nvSpPr>
        <p:spPr>
          <a:xfrm>
            <a:off x="10960239" y="594674"/>
            <a:ext cx="108791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CLIENTS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BEF21BD-D7F9-5331-D57C-DE1DB1A53834}"/>
              </a:ext>
            </a:extLst>
          </p:cNvPr>
          <p:cNvSpPr txBox="1"/>
          <p:nvPr/>
        </p:nvSpPr>
        <p:spPr>
          <a:xfrm>
            <a:off x="2175344" y="158836"/>
            <a:ext cx="784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SIGNOFF SEMICONDUCTORS JOURNEY </a:t>
            </a:r>
          </a:p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TIMELINES and GROWTH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FFC32895-9963-BD74-8F34-D1AAD5E8F8D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3119" y="3665727"/>
            <a:ext cx="329153" cy="33918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C57B046-A46B-3782-C980-38EDD0E3FED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8946" y="4121326"/>
            <a:ext cx="501384" cy="516662"/>
          </a:xfrm>
          <a:prstGeom prst="rect">
            <a:avLst/>
          </a:prstGeom>
        </p:spPr>
      </p:pic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486AB9B9-4365-0E08-DCDB-8B293CE5CD4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33" y="5611701"/>
            <a:ext cx="806585" cy="439242"/>
          </a:xfrm>
          <a:prstGeom prst="rect">
            <a:avLst/>
          </a:prstGeom>
        </p:spPr>
      </p:pic>
      <p:pic>
        <p:nvPicPr>
          <p:cNvPr id="9" name="Picture 8" descr="A logo with a globe and text&#10;&#10;Description automatically generated">
            <a:extLst>
              <a:ext uri="{FF2B5EF4-FFF2-40B4-BE49-F238E27FC236}">
                <a16:creationId xmlns:a16="http://schemas.microsoft.com/office/drawing/2014/main" id="{56E6D6E2-B6F3-81A1-7648-8FC418F6CCA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85" y="5610028"/>
            <a:ext cx="1070227" cy="448865"/>
          </a:xfrm>
          <a:prstGeom prst="rect">
            <a:avLst/>
          </a:prstGeom>
        </p:spPr>
      </p:pic>
      <p:pic>
        <p:nvPicPr>
          <p:cNvPr id="4" name="Picture 3" descr="A logo with a green leaf&#10;&#10;Description automatically generated">
            <a:extLst>
              <a:ext uri="{FF2B5EF4-FFF2-40B4-BE49-F238E27FC236}">
                <a16:creationId xmlns:a16="http://schemas.microsoft.com/office/drawing/2014/main" id="{F15D70B7-E6A8-F428-630E-50BFA5016B11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" t="23723" r="-88" b="25339"/>
          <a:stretch/>
        </p:blipFill>
        <p:spPr>
          <a:xfrm>
            <a:off x="10192985" y="6046499"/>
            <a:ext cx="1857333" cy="504923"/>
          </a:xfrm>
          <a:prstGeom prst="rect">
            <a:avLst/>
          </a:prstGeom>
        </p:spPr>
      </p:pic>
      <p:pic>
        <p:nvPicPr>
          <p:cNvPr id="3" name="Picture 2" descr="A blue letter s on a black background&#10;&#10;Description automatically generated">
            <a:extLst>
              <a:ext uri="{FF2B5EF4-FFF2-40B4-BE49-F238E27FC236}">
                <a16:creationId xmlns:a16="http://schemas.microsoft.com/office/drawing/2014/main" id="{57A42DD8-2962-5F1C-B4AB-60CEAFE504D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665" y="6070549"/>
            <a:ext cx="686720" cy="109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CA7E2C-EC3D-34DE-9C6C-B0CA740BF53B}"/>
              </a:ext>
            </a:extLst>
          </p:cNvPr>
          <p:cNvSpPr txBox="1"/>
          <p:nvPr/>
        </p:nvSpPr>
        <p:spPr>
          <a:xfrm rot="16200000">
            <a:off x="9607535" y="5969466"/>
            <a:ext cx="933984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latin typeface="Segoe UI" panose="020B0502040204020203" pitchFamily="34" charset="0"/>
                <a:cs typeface="Segoe UI" panose="020B0502040204020203" pitchFamily="34" charset="0"/>
              </a:rPr>
              <a:t>MEMBERSHIP</a:t>
            </a:r>
          </a:p>
        </p:txBody>
      </p:sp>
      <p:pic>
        <p:nvPicPr>
          <p:cNvPr id="14" name="Picture 12" descr="Download Micron Technology Logo PNG Image for Free">
            <a:extLst>
              <a:ext uri="{FF2B5EF4-FFF2-40B4-BE49-F238E27FC236}">
                <a16:creationId xmlns:a16="http://schemas.microsoft.com/office/drawing/2014/main" id="{5D1A25E1-EA0B-6228-3936-4A3D1970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677" y="1886799"/>
            <a:ext cx="1041506" cy="3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FB73694E-9557-C454-0B0D-A0209158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936" y="2263237"/>
            <a:ext cx="993214" cy="1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EC4FD741-032E-E73D-DB8B-50BE04103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671" y="2528437"/>
            <a:ext cx="905335" cy="14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ailo | Partner Profile | NXP Semiconductors Inc.">
            <a:extLst>
              <a:ext uri="{FF2B5EF4-FFF2-40B4-BE49-F238E27FC236}">
                <a16:creationId xmlns:a16="http://schemas.microsoft.com/office/drawing/2014/main" id="{BB59335C-D58A-B1F8-61F7-D08290A2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284" y="3063649"/>
            <a:ext cx="960011" cy="16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aradromics — Ataraxia">
            <a:extLst>
              <a:ext uri="{FF2B5EF4-FFF2-40B4-BE49-F238E27FC236}">
                <a16:creationId xmlns:a16="http://schemas.microsoft.com/office/drawing/2014/main" id="{D9353F2B-5F0D-7D01-4197-41E508B58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3" b="35884"/>
          <a:stretch/>
        </p:blipFill>
        <p:spPr bwMode="auto">
          <a:xfrm>
            <a:off x="11019340" y="3523396"/>
            <a:ext cx="941530" cy="25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667F848-52BB-C6C9-4859-FDEF0978E98C}"/>
              </a:ext>
            </a:extLst>
          </p:cNvPr>
          <p:cNvGrpSpPr/>
          <p:nvPr/>
        </p:nvGrpSpPr>
        <p:grpSpPr>
          <a:xfrm>
            <a:off x="11043246" y="3728829"/>
            <a:ext cx="933617" cy="341249"/>
            <a:chOff x="763745" y="848543"/>
            <a:chExt cx="1802393" cy="5097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90604C-B355-D291-5AAF-68622F2F2DA7}"/>
                </a:ext>
              </a:extLst>
            </p:cNvPr>
            <p:cNvSpPr txBox="1"/>
            <p:nvPr/>
          </p:nvSpPr>
          <p:spPr>
            <a:xfrm>
              <a:off x="763745" y="906834"/>
              <a:ext cx="1802393" cy="44447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7EA0032-3F89-4894-8A9C-BF19B4A35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1945" y="848543"/>
              <a:ext cx="1784193" cy="5097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 descr="Lelantos">
            <a:extLst>
              <a:ext uri="{FF2B5EF4-FFF2-40B4-BE49-F238E27FC236}">
                <a16:creationId xmlns:a16="http://schemas.microsoft.com/office/drawing/2014/main" id="{C20742D1-B1F2-CF7C-AF3B-586F2137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827" y="4311876"/>
            <a:ext cx="981173" cy="27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lass III Medical Device Design &amp; Manufacturing &amp; Outsourcing">
            <a:extLst>
              <a:ext uri="{FF2B5EF4-FFF2-40B4-BE49-F238E27FC236}">
                <a16:creationId xmlns:a16="http://schemas.microsoft.com/office/drawing/2014/main" id="{90243363-9251-8DDD-F498-5941C1AFC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822" y="3272359"/>
            <a:ext cx="836519" cy="26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5C5D222-BF64-B855-BE09-AEFCA8297A2A}"/>
              </a:ext>
            </a:extLst>
          </p:cNvPr>
          <p:cNvGrpSpPr/>
          <p:nvPr/>
        </p:nvGrpSpPr>
        <p:grpSpPr>
          <a:xfrm>
            <a:off x="735925" y="2228391"/>
            <a:ext cx="9901294" cy="2319982"/>
            <a:chOff x="735925" y="2228391"/>
            <a:chExt cx="9901294" cy="2319982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ABE0734-AF18-E7F0-9550-109B860B9C50}"/>
                </a:ext>
              </a:extLst>
            </p:cNvPr>
            <p:cNvSpPr/>
            <p:nvPr/>
          </p:nvSpPr>
          <p:spPr>
            <a:xfrm>
              <a:off x="8463799" y="2256294"/>
              <a:ext cx="1307999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SignOff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Malaysia </a:t>
              </a:r>
              <a:r>
                <a:rPr lang="en-US" sz="1100" b="1" dirty="0">
                  <a:highlight>
                    <a:srgbClr val="0000FF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Incorporation</a:t>
              </a: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28A659F7-3876-5347-9A07-D7E6793F85B0}"/>
                </a:ext>
              </a:extLst>
            </p:cNvPr>
            <p:cNvCxnSpPr>
              <a:cxnSpLocks/>
              <a:endCxn id="154" idx="2"/>
            </p:cNvCxnSpPr>
            <p:nvPr/>
          </p:nvCxnSpPr>
          <p:spPr>
            <a:xfrm flipV="1">
              <a:off x="2281517" y="3416895"/>
              <a:ext cx="678" cy="180973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2EFC08-B07E-AC5D-D547-198D23A752C5}"/>
                </a:ext>
              </a:extLst>
            </p:cNvPr>
            <p:cNvSpPr/>
            <p:nvPr/>
          </p:nvSpPr>
          <p:spPr>
            <a:xfrm>
              <a:off x="735925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2016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811BAC-A727-D05E-A49A-8DB00380B86B}"/>
                </a:ext>
              </a:extLst>
            </p:cNvPr>
            <p:cNvSpPr/>
            <p:nvPr/>
          </p:nvSpPr>
          <p:spPr>
            <a:xfrm>
              <a:off x="1716498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65506"/>
                <a:satOff val="-2488"/>
                <a:lumOff val="-1681"/>
                <a:alphaOff val="0"/>
              </a:schemeClr>
            </a:fillRef>
            <a:effectRef idx="0">
              <a:schemeClr val="accent5">
                <a:hueOff val="-965506"/>
                <a:satOff val="-2488"/>
                <a:lumOff val="-16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2017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EC13588-9EED-B7DB-28F9-94A4D705CFDD}"/>
                </a:ext>
              </a:extLst>
            </p:cNvPr>
            <p:cNvSpPr/>
            <p:nvPr/>
          </p:nvSpPr>
          <p:spPr>
            <a:xfrm>
              <a:off x="2697070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31012"/>
                <a:satOff val="-4977"/>
                <a:lumOff val="-3361"/>
                <a:alphaOff val="0"/>
              </a:schemeClr>
            </a:fillRef>
            <a:effectRef idx="0">
              <a:schemeClr val="accent5">
                <a:hueOff val="-1931012"/>
                <a:satOff val="-4977"/>
                <a:lumOff val="-33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2018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43407CC-B86E-17A1-74D7-D8BB863176C5}"/>
                </a:ext>
              </a:extLst>
            </p:cNvPr>
            <p:cNvSpPr/>
            <p:nvPr/>
          </p:nvSpPr>
          <p:spPr>
            <a:xfrm>
              <a:off x="3677643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896518"/>
                <a:satOff val="-7465"/>
                <a:lumOff val="-5042"/>
                <a:alphaOff val="0"/>
              </a:schemeClr>
            </a:fillRef>
            <a:effectRef idx="0">
              <a:schemeClr val="accent5">
                <a:hueOff val="-2896518"/>
                <a:satOff val="-7465"/>
                <a:lumOff val="-50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2019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317F56-E4F9-447C-762A-1ECF5C90571B}"/>
                </a:ext>
              </a:extLst>
            </p:cNvPr>
            <p:cNvSpPr/>
            <p:nvPr/>
          </p:nvSpPr>
          <p:spPr>
            <a:xfrm>
              <a:off x="4658217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862025"/>
                <a:satOff val="-9954"/>
                <a:lumOff val="-6723"/>
                <a:alphaOff val="0"/>
              </a:schemeClr>
            </a:fillRef>
            <a:effectRef idx="0">
              <a:schemeClr val="accent5">
                <a:hueOff val="-3862025"/>
                <a:satOff val="-9954"/>
                <a:lumOff val="-67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2020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C1EEFFF-6EFE-083B-EC43-5F05E36FD3F4}"/>
                </a:ext>
              </a:extLst>
            </p:cNvPr>
            <p:cNvSpPr/>
            <p:nvPr/>
          </p:nvSpPr>
          <p:spPr>
            <a:xfrm>
              <a:off x="5638789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827531"/>
                <a:satOff val="-12442"/>
                <a:lumOff val="-8404"/>
                <a:alphaOff val="0"/>
              </a:schemeClr>
            </a:fillRef>
            <a:effectRef idx="0">
              <a:schemeClr val="accent5">
                <a:hueOff val="-4827531"/>
                <a:satOff val="-12442"/>
                <a:lumOff val="-84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2021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6EBA694-3255-F547-DD64-EDAA26B4DDCB}"/>
                </a:ext>
              </a:extLst>
            </p:cNvPr>
            <p:cNvSpPr/>
            <p:nvPr/>
          </p:nvSpPr>
          <p:spPr>
            <a:xfrm>
              <a:off x="6619362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793037"/>
                <a:satOff val="-14931"/>
                <a:lumOff val="-10084"/>
                <a:alphaOff val="0"/>
              </a:schemeClr>
            </a:fillRef>
            <a:effectRef idx="0">
              <a:schemeClr val="accent5">
                <a:hueOff val="-5793037"/>
                <a:satOff val="-14931"/>
                <a:lumOff val="-100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2022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7E5CA8A-929D-94F8-B7F2-B751D5B2DD92}"/>
                </a:ext>
              </a:extLst>
            </p:cNvPr>
            <p:cNvSpPr/>
            <p:nvPr/>
          </p:nvSpPr>
          <p:spPr>
            <a:xfrm>
              <a:off x="7599935" y="356273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2023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B65655-2A9A-F3E1-1BF7-71A435D98F87}"/>
                </a:ext>
              </a:extLst>
            </p:cNvPr>
            <p:cNvSpPr txBox="1"/>
            <p:nvPr/>
          </p:nvSpPr>
          <p:spPr>
            <a:xfrm>
              <a:off x="1014994" y="4260626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C6C1A4-F247-FCFB-B215-9994C6F0EC6D}"/>
                </a:ext>
              </a:extLst>
            </p:cNvPr>
            <p:cNvSpPr txBox="1"/>
            <p:nvPr/>
          </p:nvSpPr>
          <p:spPr>
            <a:xfrm>
              <a:off x="1956633" y="4260626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46FD36-286C-BB3F-562E-6332976226D3}"/>
                </a:ext>
              </a:extLst>
            </p:cNvPr>
            <p:cNvSpPr txBox="1"/>
            <p:nvPr/>
          </p:nvSpPr>
          <p:spPr>
            <a:xfrm>
              <a:off x="1956633" y="4260626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1729F4-C285-8BA7-5364-5B40318FB761}"/>
                </a:ext>
              </a:extLst>
            </p:cNvPr>
            <p:cNvSpPr txBox="1"/>
            <p:nvPr/>
          </p:nvSpPr>
          <p:spPr>
            <a:xfrm>
              <a:off x="2976139" y="4257217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73E849-235E-16B7-2FBB-B8540A1E650B}"/>
                </a:ext>
              </a:extLst>
            </p:cNvPr>
            <p:cNvSpPr txBox="1"/>
            <p:nvPr/>
          </p:nvSpPr>
          <p:spPr>
            <a:xfrm>
              <a:off x="3917778" y="4257217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49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E9A86A-AC7E-EA26-E1B9-458EFBD812AC}"/>
                </a:ext>
              </a:extLst>
            </p:cNvPr>
            <p:cNvSpPr txBox="1"/>
            <p:nvPr/>
          </p:nvSpPr>
          <p:spPr>
            <a:xfrm>
              <a:off x="4859417" y="4257217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9BCCEF-3B33-9B36-FC1F-C24982C04239}"/>
                </a:ext>
              </a:extLst>
            </p:cNvPr>
            <p:cNvSpPr txBox="1"/>
            <p:nvPr/>
          </p:nvSpPr>
          <p:spPr>
            <a:xfrm>
              <a:off x="4859417" y="4257217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57745-62A9-CC02-B466-6AB0BE975939}"/>
                </a:ext>
              </a:extLst>
            </p:cNvPr>
            <p:cNvSpPr txBox="1"/>
            <p:nvPr/>
          </p:nvSpPr>
          <p:spPr>
            <a:xfrm>
              <a:off x="5878924" y="4253807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126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9FDCFA2-7152-CB46-AA29-81BF23B9D7EF}"/>
                </a:ext>
              </a:extLst>
            </p:cNvPr>
            <p:cNvSpPr txBox="1"/>
            <p:nvPr/>
          </p:nvSpPr>
          <p:spPr>
            <a:xfrm>
              <a:off x="6820562" y="4264036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2B00EA-F750-2EDB-3A13-791E1A1DAAE4}"/>
                </a:ext>
              </a:extLst>
            </p:cNvPr>
            <p:cNvSpPr txBox="1"/>
            <p:nvPr/>
          </p:nvSpPr>
          <p:spPr>
            <a:xfrm>
              <a:off x="6820562" y="4238853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0D45D28-59C4-3971-3103-E2272498ECF6}"/>
                </a:ext>
              </a:extLst>
            </p:cNvPr>
            <p:cNvSpPr txBox="1"/>
            <p:nvPr/>
          </p:nvSpPr>
          <p:spPr>
            <a:xfrm>
              <a:off x="7855538" y="4235300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250+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1EC2C40-4948-8FCE-6F5E-2A0C57B790C8}"/>
                </a:ext>
              </a:extLst>
            </p:cNvPr>
            <p:cNvSpPr txBox="1"/>
            <p:nvPr/>
          </p:nvSpPr>
          <p:spPr>
            <a:xfrm>
              <a:off x="6728314" y="2847020"/>
              <a:ext cx="153818" cy="34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1C7AF68-2CD1-2607-67AC-62AEDC121419}"/>
                </a:ext>
              </a:extLst>
            </p:cNvPr>
            <p:cNvSpPr/>
            <p:nvPr/>
          </p:nvSpPr>
          <p:spPr>
            <a:xfrm>
              <a:off x="2714978" y="2228391"/>
              <a:ext cx="1089001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SanDisk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WD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262FA02-5A7B-7484-2179-1178EF24D636}"/>
                </a:ext>
              </a:extLst>
            </p:cNvPr>
            <p:cNvSpPr/>
            <p:nvPr/>
          </p:nvSpPr>
          <p:spPr>
            <a:xfrm>
              <a:off x="748292" y="2232378"/>
              <a:ext cx="1089001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Graphics SoC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7C1A38A-FAC0-5ACD-DB23-BE9CD55848BA}"/>
                </a:ext>
              </a:extLst>
            </p:cNvPr>
            <p:cNvSpPr/>
            <p:nvPr/>
          </p:nvSpPr>
          <p:spPr>
            <a:xfrm>
              <a:off x="4585573" y="2232378"/>
              <a:ext cx="1206438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Kaveri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ASIC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,</a:t>
              </a:r>
            </a:p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BROADCOMM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FC33702B-662A-0A37-AB4E-A0E71B50F783}"/>
                </a:ext>
              </a:extLst>
            </p:cNvPr>
            <p:cNvSpPr/>
            <p:nvPr/>
          </p:nvSpPr>
          <p:spPr>
            <a:xfrm>
              <a:off x="6093793" y="2241013"/>
              <a:ext cx="2233409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ARM,</a:t>
              </a:r>
            </a:p>
            <a:p>
              <a:pPr algn="ctr"/>
              <a:r>
                <a:rPr lang="en-US" sz="1100" b="1" dirty="0">
                  <a:solidFill>
                    <a:srgbClr val="FFFFFF"/>
                  </a:solidFill>
                  <a:highlight>
                    <a:srgbClr val="0000FF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CHINA,</a:t>
              </a:r>
              <a:r>
                <a:rPr lang="en-US" sz="1100" dirty="0">
                  <a:solidFill>
                    <a:srgbClr val="FFFFFF"/>
                  </a:solidFill>
                  <a:highlight>
                    <a:srgbClr val="0000FF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100" b="1" dirty="0">
                  <a:solidFill>
                    <a:srgbClr val="FFFFFF"/>
                  </a:solidFill>
                  <a:highlight>
                    <a:srgbClr val="0000FF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HYDERABAD Expansion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7211999-4EB0-345A-864E-7D82CE0FDCDC}"/>
                </a:ext>
              </a:extLst>
            </p:cNvPr>
            <p:cNvSpPr/>
            <p:nvPr/>
          </p:nvSpPr>
          <p:spPr>
            <a:xfrm>
              <a:off x="3611571" y="2996045"/>
              <a:ext cx="1409805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AMD ODC,</a:t>
              </a:r>
            </a:p>
            <a:p>
              <a:pPr algn="ctr"/>
              <a:r>
                <a:rPr lang="en-US" sz="1100" b="1" dirty="0">
                  <a:highlight>
                    <a:srgbClr val="0000FF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Incorporated in US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CAFA19F7-CD9E-07FF-25AC-62D2442E912E}"/>
                </a:ext>
              </a:extLst>
            </p:cNvPr>
            <p:cNvSpPr/>
            <p:nvPr/>
          </p:nvSpPr>
          <p:spPr>
            <a:xfrm>
              <a:off x="1721467" y="2990389"/>
              <a:ext cx="1121455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Graphics Core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95F364B6-204B-E1E3-9B68-4845476D0506}"/>
                </a:ext>
              </a:extLst>
            </p:cNvPr>
            <p:cNvSpPr/>
            <p:nvPr/>
          </p:nvSpPr>
          <p:spPr>
            <a:xfrm>
              <a:off x="5347516" y="2990389"/>
              <a:ext cx="1746051" cy="426505"/>
            </a:xfrm>
            <a:prstGeom prst="rect">
              <a:avLst/>
            </a:prstGeom>
            <a:noFill/>
            <a:ln>
              <a:solidFill>
                <a:schemeClr val="bg1">
                  <a:alpha val="98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Siemens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 /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Turnkeys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,</a:t>
              </a:r>
            </a:p>
            <a:p>
              <a:pPr algn="ctr"/>
              <a:r>
                <a:rPr lang="en-US" sz="1100" b="1" dirty="0">
                  <a:highlight>
                    <a:srgbClr val="0000FF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Incorporated in CANADA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A069877-9D76-D670-2845-354729EA4FF8}"/>
                </a:ext>
              </a:extLst>
            </p:cNvPr>
            <p:cNvSpPr/>
            <p:nvPr/>
          </p:nvSpPr>
          <p:spPr>
            <a:xfrm>
              <a:off x="7231435" y="2847618"/>
              <a:ext cx="1553977" cy="561513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100" b="1" dirty="0">
                  <a:latin typeface="Segoe UI"/>
                  <a:cs typeface="Segoe UI"/>
                </a:rPr>
                <a:t>Platform solutions</a:t>
              </a:r>
            </a:p>
            <a:p>
              <a:pPr algn="ctr"/>
              <a:r>
                <a:rPr lang="en-US" sz="1100" b="1" dirty="0">
                  <a:latin typeface="Segoe UI"/>
                  <a:cs typeface="Segoe UI"/>
                </a:rPr>
                <a:t>Malysia/Europe ,</a:t>
              </a:r>
              <a:br>
                <a:rPr lang="en-US" sz="1100" b="1" dirty="0">
                  <a:latin typeface="Segoe UI"/>
                  <a:cs typeface="Segoe UI"/>
                </a:rPr>
              </a:br>
              <a:r>
                <a:rPr lang="en-US" sz="1100" b="1" dirty="0">
                  <a:latin typeface="Segoe UI"/>
                  <a:cs typeface="Segoe UI"/>
                </a:rPr>
                <a:t>Embedded Offerings</a:t>
              </a:r>
              <a:endParaRPr lang="en-US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E4A621BE-07BD-DB4B-9A42-792C64010B21}"/>
                </a:ext>
              </a:extLst>
            </p:cNvPr>
            <p:cNvCxnSpPr>
              <a:cxnSpLocks/>
              <a:endCxn id="148" idx="2"/>
            </p:cNvCxnSpPr>
            <p:nvPr/>
          </p:nvCxnSpPr>
          <p:spPr>
            <a:xfrm flipV="1">
              <a:off x="1284101" y="2658884"/>
              <a:ext cx="8691" cy="932244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7378B47E-C1EC-982C-CBD9-3D1E087C7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0491" y="2674183"/>
              <a:ext cx="18147" cy="865906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BD85D489-F91E-FF8C-2C65-4D0A9144209A}"/>
                </a:ext>
              </a:extLst>
            </p:cNvPr>
            <p:cNvCxnSpPr>
              <a:cxnSpLocks/>
              <a:endCxn id="150" idx="2"/>
            </p:cNvCxnSpPr>
            <p:nvPr/>
          </p:nvCxnSpPr>
          <p:spPr>
            <a:xfrm flipV="1">
              <a:off x="5180101" y="2658884"/>
              <a:ext cx="8691" cy="910053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A841D370-0AEB-4D5F-CD5A-FC700E3A5F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2815" y="2669196"/>
              <a:ext cx="8691" cy="870893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8382136-292E-2F0F-1C80-59D0CCA91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4417" y="3416895"/>
              <a:ext cx="0" cy="145839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A69B3C4-6051-9E66-8ABC-59633EB856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6617" y="3394250"/>
              <a:ext cx="0" cy="145839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72B495E-B545-D298-C1FF-D427E1433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7093" y="3409006"/>
              <a:ext cx="0" cy="145839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6972DD-E2F1-2F30-40EE-402923A0C338}"/>
                </a:ext>
              </a:extLst>
            </p:cNvPr>
            <p:cNvSpPr/>
            <p:nvPr/>
          </p:nvSpPr>
          <p:spPr>
            <a:xfrm>
              <a:off x="8583393" y="3553412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2024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0CE085E-12E8-A7EE-AC85-E0A5612F0387}"/>
                </a:ext>
              </a:extLst>
            </p:cNvPr>
            <p:cNvSpPr txBox="1"/>
            <p:nvPr/>
          </p:nvSpPr>
          <p:spPr>
            <a:xfrm>
              <a:off x="8812001" y="4233031"/>
              <a:ext cx="563109" cy="28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250+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228BA2E-BB75-78C5-3BD7-AFA730706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5575" y="2689898"/>
              <a:ext cx="8691" cy="870893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FC0C324-056D-CB39-E572-E212E2316243}"/>
                </a:ext>
              </a:extLst>
            </p:cNvPr>
            <p:cNvSpPr/>
            <p:nvPr/>
          </p:nvSpPr>
          <p:spPr>
            <a:xfrm>
              <a:off x="9547694" y="3554114"/>
              <a:ext cx="1089525" cy="483533"/>
            </a:xfrm>
            <a:custGeom>
              <a:avLst/>
              <a:gdLst>
                <a:gd name="connsiteX0" fmla="*/ 0 w 1308485"/>
                <a:gd name="connsiteY0" fmla="*/ 0 h 523394"/>
                <a:gd name="connsiteX1" fmla="*/ 1046788 w 1308485"/>
                <a:gd name="connsiteY1" fmla="*/ 0 h 523394"/>
                <a:gd name="connsiteX2" fmla="*/ 1308485 w 1308485"/>
                <a:gd name="connsiteY2" fmla="*/ 261697 h 523394"/>
                <a:gd name="connsiteX3" fmla="*/ 1046788 w 1308485"/>
                <a:gd name="connsiteY3" fmla="*/ 523394 h 523394"/>
                <a:gd name="connsiteX4" fmla="*/ 0 w 1308485"/>
                <a:gd name="connsiteY4" fmla="*/ 523394 h 523394"/>
                <a:gd name="connsiteX5" fmla="*/ 261697 w 1308485"/>
                <a:gd name="connsiteY5" fmla="*/ 261697 h 523394"/>
                <a:gd name="connsiteX6" fmla="*/ 0 w 1308485"/>
                <a:gd name="connsiteY6" fmla="*/ 0 h 52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485" h="523394">
                  <a:moveTo>
                    <a:pt x="0" y="0"/>
                  </a:moveTo>
                  <a:lnTo>
                    <a:pt x="1046788" y="0"/>
                  </a:lnTo>
                  <a:lnTo>
                    <a:pt x="1308485" y="261697"/>
                  </a:lnTo>
                  <a:lnTo>
                    <a:pt x="1046788" y="523394"/>
                  </a:lnTo>
                  <a:lnTo>
                    <a:pt x="0" y="523394"/>
                  </a:lnTo>
                  <a:lnTo>
                    <a:pt x="261697" y="261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705" tIns="21336" rIns="283033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2025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91AFD7B-7A4E-A128-162A-421ABA523335}"/>
                </a:ext>
              </a:extLst>
            </p:cNvPr>
            <p:cNvSpPr txBox="1"/>
            <p:nvPr/>
          </p:nvSpPr>
          <p:spPr>
            <a:xfrm>
              <a:off x="9753868" y="4228727"/>
              <a:ext cx="5631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300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0DAC030-2D04-52F4-2B65-F6D6060032E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0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126FF20-5D7B-15BA-FED9-07001187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69">
            <a:extLst>
              <a:ext uri="{FF2B5EF4-FFF2-40B4-BE49-F238E27FC236}">
                <a16:creationId xmlns:a16="http://schemas.microsoft.com/office/drawing/2014/main" id="{C9D9CE0F-7EDC-B1E6-1D28-76008969D456}"/>
              </a:ext>
            </a:extLst>
          </p:cNvPr>
          <p:cNvSpPr/>
          <p:nvPr/>
        </p:nvSpPr>
        <p:spPr>
          <a:xfrm>
            <a:off x="8153581" y="1667669"/>
            <a:ext cx="3421484" cy="904852"/>
          </a:xfrm>
          <a:prstGeom prst="roundRect">
            <a:avLst>
              <a:gd name="adj" fmla="val 19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Rounded Rectangle 69">
            <a:extLst>
              <a:ext uri="{FF2B5EF4-FFF2-40B4-BE49-F238E27FC236}">
                <a16:creationId xmlns:a16="http://schemas.microsoft.com/office/drawing/2014/main" id="{7AE1B999-9018-0446-EA44-843D7E7FCEC3}"/>
              </a:ext>
            </a:extLst>
          </p:cNvPr>
          <p:cNvSpPr/>
          <p:nvPr/>
        </p:nvSpPr>
        <p:spPr>
          <a:xfrm>
            <a:off x="683768" y="2676409"/>
            <a:ext cx="3319187" cy="904852"/>
          </a:xfrm>
          <a:prstGeom prst="roundRect">
            <a:avLst>
              <a:gd name="adj" fmla="val 19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ounded Rectangle 69">
            <a:extLst>
              <a:ext uri="{FF2B5EF4-FFF2-40B4-BE49-F238E27FC236}">
                <a16:creationId xmlns:a16="http://schemas.microsoft.com/office/drawing/2014/main" id="{713CB78D-D235-4E5E-9E2F-71515575AC25}"/>
              </a:ext>
            </a:extLst>
          </p:cNvPr>
          <p:cNvSpPr/>
          <p:nvPr/>
        </p:nvSpPr>
        <p:spPr>
          <a:xfrm>
            <a:off x="4409358" y="1665234"/>
            <a:ext cx="3426562" cy="904852"/>
          </a:xfrm>
          <a:prstGeom prst="roundRect">
            <a:avLst>
              <a:gd name="adj" fmla="val 19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530179-F5D4-65BF-1712-D7C28B7E9106}"/>
              </a:ext>
            </a:extLst>
          </p:cNvPr>
          <p:cNvSpPr txBox="1"/>
          <p:nvPr/>
        </p:nvSpPr>
        <p:spPr>
          <a:xfrm>
            <a:off x="3497659" y="242269"/>
            <a:ext cx="5249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/>
              <a:t>THE TEAM (Leadership)</a:t>
            </a:r>
          </a:p>
          <a:p>
            <a:pPr algn="ctr"/>
            <a:r>
              <a:rPr lang="en-US" sz="2000" dirty="0"/>
              <a:t>We work together</a:t>
            </a:r>
          </a:p>
          <a:p>
            <a:endParaRPr lang="id-ID" dirty="0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BF386BA9-22F8-C2AE-6742-D6FA4DE51335}"/>
              </a:ext>
            </a:extLst>
          </p:cNvPr>
          <p:cNvSpPr/>
          <p:nvPr/>
        </p:nvSpPr>
        <p:spPr>
          <a:xfrm>
            <a:off x="683768" y="1667669"/>
            <a:ext cx="3319187" cy="904852"/>
          </a:xfrm>
          <a:prstGeom prst="roundRect">
            <a:avLst>
              <a:gd name="adj" fmla="val 19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E70056-D0E6-407F-B8B4-7946BFC14A29}"/>
              </a:ext>
            </a:extLst>
          </p:cNvPr>
          <p:cNvSpPr txBox="1"/>
          <p:nvPr/>
        </p:nvSpPr>
        <p:spPr>
          <a:xfrm>
            <a:off x="9306721" y="2022331"/>
            <a:ext cx="1806848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1000" dirty="0">
                <a:solidFill>
                  <a:srgbClr val="445469"/>
                </a:solidFill>
                <a:latin typeface="Segoe UI" panose="020B0502040204020203" pitchFamily="34" charset="0"/>
                <a:ea typeface="Lato Light" charset="0"/>
                <a:cs typeface="Segoe UI" panose="020B0502040204020203" pitchFamily="34" charset="0"/>
              </a:rPr>
              <a:t>Co-Founder, Director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2632EA-09DD-7CFF-3634-0BF6443D2468}"/>
              </a:ext>
            </a:extLst>
          </p:cNvPr>
          <p:cNvSpPr txBox="1"/>
          <p:nvPr/>
        </p:nvSpPr>
        <p:spPr>
          <a:xfrm>
            <a:off x="9394284" y="1742878"/>
            <a:ext cx="1587599" cy="26930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1150" b="1" dirty="0">
                <a:solidFill>
                  <a:srgbClr val="445469"/>
                </a:solidFill>
                <a:latin typeface="Segoe UI" panose="020B0502040204020203" pitchFamily="34" charset="0"/>
                <a:ea typeface="Lato Black" charset="0"/>
                <a:cs typeface="Segoe UI" panose="020B0502040204020203" pitchFamily="34" charset="0"/>
              </a:rPr>
              <a:t>GAURAV BANSAL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DE2229B-9319-3F30-B9AC-C49168843A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14010"/>
          <a:stretch/>
        </p:blipFill>
        <p:spPr>
          <a:xfrm>
            <a:off x="743960" y="1684256"/>
            <a:ext cx="842517" cy="842277"/>
          </a:xfrm>
        </p:spPr>
      </p:pic>
      <p:pic>
        <p:nvPicPr>
          <p:cNvPr id="15" name="Picture Placeholder 1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20414189-77B4-51EA-3F42-723E347E54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906" b="7906"/>
          <a:stretch>
            <a:fillRect/>
          </a:stretch>
        </p:blipFill>
        <p:spPr>
          <a:xfrm>
            <a:off x="8201291" y="1711518"/>
            <a:ext cx="787769" cy="815015"/>
          </a:xfr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C8AA21A-96E5-554B-F6B1-4A7AC8C00E5A}"/>
              </a:ext>
            </a:extLst>
          </p:cNvPr>
          <p:cNvSpPr txBox="1">
            <a:spLocks/>
          </p:cNvSpPr>
          <p:nvPr/>
        </p:nvSpPr>
        <p:spPr>
          <a:xfrm>
            <a:off x="1968872" y="2023935"/>
            <a:ext cx="169813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 defTabSz="914217"/>
            <a:r>
              <a:rPr lang="en-US" sz="1000" dirty="0">
                <a:solidFill>
                  <a:srgbClr val="445469"/>
                </a:solidFill>
                <a:latin typeface="Segoe UI"/>
                <a:ea typeface="Lato Light"/>
                <a:cs typeface="Segoe UI"/>
              </a:rPr>
              <a:t>Co-Founder, </a:t>
            </a:r>
            <a:br>
              <a:rPr lang="en-US" sz="1000" dirty="0">
                <a:solidFill>
                  <a:srgbClr val="445469"/>
                </a:solidFill>
                <a:latin typeface="Segoe UI"/>
                <a:ea typeface="Lato Light"/>
                <a:cs typeface="Segoe UI"/>
              </a:rPr>
            </a:br>
            <a:r>
              <a:rPr lang="en-US" sz="1000" dirty="0">
                <a:solidFill>
                  <a:srgbClr val="445469"/>
                </a:solidFill>
                <a:latin typeface="Segoe UI"/>
                <a:ea typeface="Lato Light"/>
                <a:cs typeface="Segoe UI"/>
              </a:rPr>
              <a:t>Chairman of the Board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BF765B-2E4A-8DEC-654C-BFFA6F8D07E0}"/>
              </a:ext>
            </a:extLst>
          </p:cNvPr>
          <p:cNvSpPr txBox="1">
            <a:spLocks/>
          </p:cNvSpPr>
          <p:nvPr/>
        </p:nvSpPr>
        <p:spPr>
          <a:xfrm>
            <a:off x="1784041" y="1742878"/>
            <a:ext cx="2099417" cy="26930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1150" b="1" dirty="0">
                <a:solidFill>
                  <a:srgbClr val="445469"/>
                </a:solidFill>
                <a:latin typeface="Segoe UI" panose="020B0502040204020203" pitchFamily="34" charset="0"/>
                <a:ea typeface="Lato Black" charset="0"/>
                <a:cs typeface="Segoe UI" panose="020B0502040204020203" pitchFamily="34" charset="0"/>
              </a:rPr>
              <a:t>VIKRAM KHEMCHANDANI</a:t>
            </a:r>
          </a:p>
        </p:txBody>
      </p:sp>
      <p:sp>
        <p:nvSpPr>
          <p:cNvPr id="42" name="Shape 2878">
            <a:hlinkClick r:id="rId4"/>
            <a:extLst>
              <a:ext uri="{FF2B5EF4-FFF2-40B4-BE49-F238E27FC236}">
                <a16:creationId xmlns:a16="http://schemas.microsoft.com/office/drawing/2014/main" id="{EDE737CE-6E36-008E-58C5-926546ECB6A6}"/>
              </a:ext>
            </a:extLst>
          </p:cNvPr>
          <p:cNvSpPr>
            <a:spLocks/>
          </p:cNvSpPr>
          <p:nvPr/>
        </p:nvSpPr>
        <p:spPr>
          <a:xfrm>
            <a:off x="3685124" y="2306727"/>
            <a:ext cx="311097" cy="255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58A036-3DC4-EB5B-8EF1-472FD862F1F2}"/>
              </a:ext>
            </a:extLst>
          </p:cNvPr>
          <p:cNvGrpSpPr/>
          <p:nvPr/>
        </p:nvGrpSpPr>
        <p:grpSpPr>
          <a:xfrm>
            <a:off x="4408416" y="3671485"/>
            <a:ext cx="3431103" cy="904852"/>
            <a:chOff x="8100098" y="3277107"/>
            <a:chExt cx="3421484" cy="904852"/>
          </a:xfrm>
        </p:grpSpPr>
        <p:sp>
          <p:nvSpPr>
            <p:cNvPr id="93" name="Rounded Rectangle 69">
              <a:extLst>
                <a:ext uri="{FF2B5EF4-FFF2-40B4-BE49-F238E27FC236}">
                  <a16:creationId xmlns:a16="http://schemas.microsoft.com/office/drawing/2014/main" id="{D26C4065-7FA3-3575-85EF-1FC0F15E4C42}"/>
                </a:ext>
              </a:extLst>
            </p:cNvPr>
            <p:cNvSpPr/>
            <p:nvPr/>
          </p:nvSpPr>
          <p:spPr>
            <a:xfrm>
              <a:off x="8100098" y="3277107"/>
              <a:ext cx="3421484" cy="904852"/>
            </a:xfrm>
            <a:prstGeom prst="roundRect">
              <a:avLst>
                <a:gd name="adj" fmla="val 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59A459A-50AE-32BB-BD6B-771AB18A46E3}"/>
                </a:ext>
              </a:extLst>
            </p:cNvPr>
            <p:cNvGrpSpPr/>
            <p:nvPr/>
          </p:nvGrpSpPr>
          <p:grpSpPr>
            <a:xfrm>
              <a:off x="8137422" y="3304833"/>
              <a:ext cx="3367717" cy="856446"/>
              <a:chOff x="8137422" y="3304833"/>
              <a:chExt cx="3367717" cy="85644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4AB8C64-80AA-36BD-C06E-F93BCC9BC763}"/>
                  </a:ext>
                </a:extLst>
              </p:cNvPr>
              <p:cNvSpPr txBox="1"/>
              <p:nvPr/>
            </p:nvSpPr>
            <p:spPr>
              <a:xfrm>
                <a:off x="9325451" y="3657441"/>
                <a:ext cx="1844007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pPr algn="ctr" defTabSz="914217"/>
                <a:r>
                  <a:rPr lang="en-US" sz="1000" dirty="0">
                    <a:solidFill>
                      <a:srgbClr val="445469"/>
                    </a:solidFill>
                    <a:latin typeface="Segoe UI"/>
                    <a:ea typeface="Lato Light"/>
                    <a:cs typeface="Segoe UI"/>
                  </a:rPr>
                  <a:t>Sr Manager - FE Integration</a:t>
                </a:r>
                <a:endParaRPr lang="en-US" dirty="0">
                  <a:ea typeface="Lato Ligh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EAC660-5582-04EB-43A2-CFD43A5C17DD}"/>
                  </a:ext>
                </a:extLst>
              </p:cNvPr>
              <p:cNvSpPr txBox="1"/>
              <p:nvPr/>
            </p:nvSpPr>
            <p:spPr>
              <a:xfrm>
                <a:off x="9545854" y="3364723"/>
                <a:ext cx="1312042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pPr algn="ctr" defTabSz="914217"/>
                <a:r>
                  <a:rPr lang="en-US" sz="1200" b="1" dirty="0">
                    <a:solidFill>
                      <a:srgbClr val="445469"/>
                    </a:solidFill>
                    <a:latin typeface="Segoe UI"/>
                    <a:ea typeface="Lato Black"/>
                    <a:cs typeface="Segoe UI"/>
                  </a:rPr>
                  <a:t>RAJIV RANJAN</a:t>
                </a:r>
                <a:endParaRPr lang="en-US" sz="1200" dirty="0">
                  <a:solidFill>
                    <a:srgbClr val="445469"/>
                  </a:solidFill>
                  <a:latin typeface="Segoe UI"/>
                  <a:ea typeface="Lato Black"/>
                  <a:cs typeface="Segoe UI"/>
                </a:endParaRPr>
              </a:p>
            </p:txBody>
          </p:sp>
          <p:pic>
            <p:nvPicPr>
              <p:cNvPr id="39" name="Picture Placeholder 25">
                <a:extLst>
                  <a:ext uri="{FF2B5EF4-FFF2-40B4-BE49-F238E27FC236}">
                    <a16:creationId xmlns:a16="http://schemas.microsoft.com/office/drawing/2014/main" id="{2788E529-431A-8F5A-549D-CD129EE41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5" b="1165"/>
              <a:stretch/>
            </p:blipFill>
            <p:spPr>
              <a:xfrm>
                <a:off x="8137422" y="3304833"/>
                <a:ext cx="857687" cy="836364"/>
              </a:xfrm>
              <a:prstGeom prst="ellipse">
                <a:avLst/>
              </a:prstGeom>
            </p:spPr>
          </p:pic>
          <p:sp>
            <p:nvSpPr>
              <p:cNvPr id="43" name="Shape 2878">
                <a:hlinkClick r:id="rId6"/>
                <a:extLst>
                  <a:ext uri="{FF2B5EF4-FFF2-40B4-BE49-F238E27FC236}">
                    <a16:creationId xmlns:a16="http://schemas.microsoft.com/office/drawing/2014/main" id="{96094A39-4858-0F9A-B6AB-3C275F310FF2}"/>
                  </a:ext>
                </a:extLst>
              </p:cNvPr>
              <p:cNvSpPr/>
              <p:nvPr/>
            </p:nvSpPr>
            <p:spPr>
              <a:xfrm>
                <a:off x="11185901" y="3889409"/>
                <a:ext cx="319238" cy="271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30" y="9321"/>
                    </a:moveTo>
                    <a:cubicBezTo>
                      <a:pt x="11975" y="9321"/>
                      <a:pt x="11780" y="10196"/>
                      <a:pt x="11780" y="10196"/>
                    </a:cubicBezTo>
                    <a:lnTo>
                      <a:pt x="11782" y="9327"/>
                    </a:lnTo>
                    <a:lnTo>
                      <a:pt x="9818" y="9327"/>
                    </a:lnTo>
                    <a:lnTo>
                      <a:pt x="9818" y="14727"/>
                    </a:lnTo>
                    <a:lnTo>
                      <a:pt x="11782" y="14727"/>
                    </a:lnTo>
                    <a:lnTo>
                      <a:pt x="11782" y="11782"/>
                    </a:lnTo>
                    <a:cubicBezTo>
                      <a:pt x="11782" y="11782"/>
                      <a:pt x="11782" y="10793"/>
                      <a:pt x="12616" y="10793"/>
                    </a:cubicBezTo>
                    <a:cubicBezTo>
                      <a:pt x="13086" y="10793"/>
                      <a:pt x="13255" y="11232"/>
                      <a:pt x="13255" y="11782"/>
                    </a:cubicBezTo>
                    <a:lnTo>
                      <a:pt x="13255" y="14727"/>
                    </a:lnTo>
                    <a:lnTo>
                      <a:pt x="15218" y="14727"/>
                    </a:lnTo>
                    <a:lnTo>
                      <a:pt x="15218" y="11782"/>
                    </a:lnTo>
                    <a:cubicBezTo>
                      <a:pt x="15218" y="10245"/>
                      <a:pt x="14550" y="9321"/>
                      <a:pt x="13430" y="9321"/>
                    </a:cubicBezTo>
                    <a:moveTo>
                      <a:pt x="6873" y="14727"/>
                    </a:moveTo>
                    <a:lnTo>
                      <a:pt x="8829" y="14727"/>
                    </a:lnTo>
                    <a:lnTo>
                      <a:pt x="8829" y="9321"/>
                    </a:lnTo>
                    <a:lnTo>
                      <a:pt x="6873" y="9321"/>
                    </a:lnTo>
                    <a:cubicBezTo>
                      <a:pt x="6873" y="9321"/>
                      <a:pt x="6873" y="14727"/>
                      <a:pt x="6873" y="14727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1" y="20618"/>
                      <a:pt x="982" y="20179"/>
                      <a:pt x="982" y="19636"/>
                    </a:cubicBezTo>
                    <a:lnTo>
                      <a:pt x="982" y="1964"/>
                    </a:lnTo>
                    <a:cubicBezTo>
                      <a:pt x="982" y="1421"/>
                      <a:pt x="1421" y="982"/>
                      <a:pt x="1964" y="982"/>
                    </a:cubicBezTo>
                    <a:lnTo>
                      <a:pt x="19636" y="982"/>
                    </a:lnTo>
                    <a:cubicBezTo>
                      <a:pt x="20179" y="982"/>
                      <a:pt x="20618" y="1421"/>
                      <a:pt x="20618" y="1964"/>
                    </a:cubicBezTo>
                    <a:cubicBezTo>
                      <a:pt x="20618" y="1964"/>
                      <a:pt x="20618" y="19636"/>
                      <a:pt x="20618" y="19636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7851" y="6873"/>
                    </a:moveTo>
                    <a:cubicBezTo>
                      <a:pt x="7311" y="6873"/>
                      <a:pt x="6873" y="7313"/>
                      <a:pt x="6873" y="7856"/>
                    </a:cubicBezTo>
                    <a:cubicBezTo>
                      <a:pt x="6873" y="8399"/>
                      <a:pt x="7311" y="8839"/>
                      <a:pt x="7851" y="8839"/>
                    </a:cubicBezTo>
                    <a:cubicBezTo>
                      <a:pt x="8391" y="8839"/>
                      <a:pt x="8829" y="8399"/>
                      <a:pt x="8829" y="7856"/>
                    </a:cubicBezTo>
                    <a:cubicBezTo>
                      <a:pt x="8829" y="7313"/>
                      <a:pt x="8391" y="6873"/>
                      <a:pt x="7851" y="6873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090" tIns="38090" rIns="38090" bIns="38090" anchor="ctr"/>
              <a:lstStyle/>
              <a:p>
                <a:pPr defTabSz="45706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99" dirty="0">
                  <a:solidFill>
                    <a:schemeClr val="tx2"/>
                  </a:solidFill>
                  <a:latin typeface="Segoe UI" panose="020B0502040204020203" pitchFamily="34" charset="0"/>
                  <a:ea typeface="Lato Light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8EDA2C-0B84-AD0E-4462-C55F592B2581}"/>
              </a:ext>
            </a:extLst>
          </p:cNvPr>
          <p:cNvGrpSpPr/>
          <p:nvPr/>
        </p:nvGrpSpPr>
        <p:grpSpPr>
          <a:xfrm>
            <a:off x="8153581" y="2683844"/>
            <a:ext cx="3416028" cy="901701"/>
            <a:chOff x="630285" y="3275423"/>
            <a:chExt cx="3319187" cy="904852"/>
          </a:xfrm>
        </p:grpSpPr>
        <p:sp>
          <p:nvSpPr>
            <p:cNvPr id="75" name="Rounded Rectangle 69">
              <a:extLst>
                <a:ext uri="{FF2B5EF4-FFF2-40B4-BE49-F238E27FC236}">
                  <a16:creationId xmlns:a16="http://schemas.microsoft.com/office/drawing/2014/main" id="{A5E5795D-5B14-EEB4-487B-22B3D7E062C7}"/>
                </a:ext>
              </a:extLst>
            </p:cNvPr>
            <p:cNvSpPr/>
            <p:nvPr/>
          </p:nvSpPr>
          <p:spPr>
            <a:xfrm>
              <a:off x="630285" y="3275423"/>
              <a:ext cx="3319187" cy="904852"/>
            </a:xfrm>
            <a:prstGeom prst="roundRect">
              <a:avLst>
                <a:gd name="adj" fmla="val 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43BA85-2A78-4B5E-6D43-AA0E5518756F}"/>
                </a:ext>
              </a:extLst>
            </p:cNvPr>
            <p:cNvGrpSpPr/>
            <p:nvPr/>
          </p:nvGrpSpPr>
          <p:grpSpPr>
            <a:xfrm>
              <a:off x="690477" y="3289097"/>
              <a:ext cx="3238885" cy="878091"/>
              <a:chOff x="861533" y="4034417"/>
              <a:chExt cx="3238885" cy="878091"/>
            </a:xfrm>
          </p:grpSpPr>
          <p:pic>
            <p:nvPicPr>
              <p:cNvPr id="51" name="Picture Placeholder 18">
                <a:extLst>
                  <a:ext uri="{FF2B5EF4-FFF2-40B4-BE49-F238E27FC236}">
                    <a16:creationId xmlns:a16="http://schemas.microsoft.com/office/drawing/2014/main" id="{5A6D18ED-E8B1-EF5D-D91B-830DB2A5D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8" r="10008"/>
              <a:stretch/>
            </p:blipFill>
            <p:spPr>
              <a:xfrm>
                <a:off x="861533" y="4034417"/>
                <a:ext cx="837447" cy="858698"/>
              </a:xfrm>
              <a:prstGeom prst="ellipse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6893789-E529-F210-02E4-B085F6812243}"/>
                  </a:ext>
                </a:extLst>
              </p:cNvPr>
              <p:cNvSpPr txBox="1"/>
              <p:nvPr/>
            </p:nvSpPr>
            <p:spPr>
              <a:xfrm>
                <a:off x="2195526" y="4340527"/>
                <a:ext cx="1607171" cy="24622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 defTabSz="914217"/>
                <a:r>
                  <a:rPr lang="en-US" sz="1000" dirty="0">
                    <a:solidFill>
                      <a:srgbClr val="445469"/>
                    </a:solidFill>
                    <a:latin typeface="Segoe UI" panose="020B0502040204020203" pitchFamily="34" charset="0"/>
                    <a:ea typeface="Lato Light" charset="0"/>
                    <a:cs typeface="Segoe UI" panose="020B0502040204020203" pitchFamily="34" charset="0"/>
                  </a:rPr>
                  <a:t>Director - AMS Layout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1943391-8C94-F81A-5DEA-C4731B955BF3}"/>
                  </a:ext>
                </a:extLst>
              </p:cNvPr>
              <p:cNvSpPr txBox="1"/>
              <p:nvPr/>
            </p:nvSpPr>
            <p:spPr>
              <a:xfrm>
                <a:off x="1994829" y="4089659"/>
                <a:ext cx="1939954" cy="26930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 defTabSz="914217"/>
                <a:r>
                  <a:rPr lang="en-US" sz="1150" b="1" dirty="0">
                    <a:solidFill>
                      <a:srgbClr val="445469"/>
                    </a:solidFill>
                    <a:latin typeface="Segoe UI" panose="020B0502040204020203" pitchFamily="34" charset="0"/>
                    <a:ea typeface="Lato Black" charset="0"/>
                    <a:cs typeface="Segoe UI" panose="020B0502040204020203" pitchFamily="34" charset="0"/>
                  </a:rPr>
                  <a:t>NITIN GUPTA</a:t>
                </a:r>
              </a:p>
            </p:txBody>
          </p:sp>
          <p:sp>
            <p:nvSpPr>
              <p:cNvPr id="52" name="Shape 2878">
                <a:hlinkClick r:id="rId8"/>
                <a:extLst>
                  <a:ext uri="{FF2B5EF4-FFF2-40B4-BE49-F238E27FC236}">
                    <a16:creationId xmlns:a16="http://schemas.microsoft.com/office/drawing/2014/main" id="{2B66E83D-F404-FF49-8A8F-F217725021B1}"/>
                  </a:ext>
                </a:extLst>
              </p:cNvPr>
              <p:cNvSpPr/>
              <p:nvPr/>
            </p:nvSpPr>
            <p:spPr>
              <a:xfrm>
                <a:off x="3795628" y="4645808"/>
                <a:ext cx="304790" cy="266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30" y="9321"/>
                    </a:moveTo>
                    <a:cubicBezTo>
                      <a:pt x="11975" y="9321"/>
                      <a:pt x="11780" y="10196"/>
                      <a:pt x="11780" y="10196"/>
                    </a:cubicBezTo>
                    <a:lnTo>
                      <a:pt x="11782" y="9327"/>
                    </a:lnTo>
                    <a:lnTo>
                      <a:pt x="9818" y="9327"/>
                    </a:lnTo>
                    <a:lnTo>
                      <a:pt x="9818" y="14727"/>
                    </a:lnTo>
                    <a:lnTo>
                      <a:pt x="11782" y="14727"/>
                    </a:lnTo>
                    <a:lnTo>
                      <a:pt x="11782" y="11782"/>
                    </a:lnTo>
                    <a:cubicBezTo>
                      <a:pt x="11782" y="11782"/>
                      <a:pt x="11782" y="10793"/>
                      <a:pt x="12616" y="10793"/>
                    </a:cubicBezTo>
                    <a:cubicBezTo>
                      <a:pt x="13086" y="10793"/>
                      <a:pt x="13255" y="11232"/>
                      <a:pt x="13255" y="11782"/>
                    </a:cubicBezTo>
                    <a:lnTo>
                      <a:pt x="13255" y="14727"/>
                    </a:lnTo>
                    <a:lnTo>
                      <a:pt x="15218" y="14727"/>
                    </a:lnTo>
                    <a:lnTo>
                      <a:pt x="15218" y="11782"/>
                    </a:lnTo>
                    <a:cubicBezTo>
                      <a:pt x="15218" y="10245"/>
                      <a:pt x="14550" y="9321"/>
                      <a:pt x="13430" y="9321"/>
                    </a:cubicBezTo>
                    <a:moveTo>
                      <a:pt x="6873" y="14727"/>
                    </a:moveTo>
                    <a:lnTo>
                      <a:pt x="8829" y="14727"/>
                    </a:lnTo>
                    <a:lnTo>
                      <a:pt x="8829" y="9321"/>
                    </a:lnTo>
                    <a:lnTo>
                      <a:pt x="6873" y="9321"/>
                    </a:lnTo>
                    <a:cubicBezTo>
                      <a:pt x="6873" y="9321"/>
                      <a:pt x="6873" y="14727"/>
                      <a:pt x="6873" y="14727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1" y="20618"/>
                      <a:pt x="982" y="20179"/>
                      <a:pt x="982" y="19636"/>
                    </a:cubicBezTo>
                    <a:lnTo>
                      <a:pt x="982" y="1964"/>
                    </a:lnTo>
                    <a:cubicBezTo>
                      <a:pt x="982" y="1421"/>
                      <a:pt x="1421" y="982"/>
                      <a:pt x="1964" y="982"/>
                    </a:cubicBezTo>
                    <a:lnTo>
                      <a:pt x="19636" y="982"/>
                    </a:lnTo>
                    <a:cubicBezTo>
                      <a:pt x="20179" y="982"/>
                      <a:pt x="20618" y="1421"/>
                      <a:pt x="20618" y="1964"/>
                    </a:cubicBezTo>
                    <a:cubicBezTo>
                      <a:pt x="20618" y="1964"/>
                      <a:pt x="20618" y="19636"/>
                      <a:pt x="20618" y="19636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7851" y="6873"/>
                    </a:moveTo>
                    <a:cubicBezTo>
                      <a:pt x="7311" y="6873"/>
                      <a:pt x="6873" y="7313"/>
                      <a:pt x="6873" y="7856"/>
                    </a:cubicBezTo>
                    <a:cubicBezTo>
                      <a:pt x="6873" y="8399"/>
                      <a:pt x="7311" y="8839"/>
                      <a:pt x="7851" y="8839"/>
                    </a:cubicBezTo>
                    <a:cubicBezTo>
                      <a:pt x="8391" y="8839"/>
                      <a:pt x="8829" y="8399"/>
                      <a:pt x="8829" y="7856"/>
                    </a:cubicBezTo>
                    <a:cubicBezTo>
                      <a:pt x="8829" y="7313"/>
                      <a:pt x="8391" y="6873"/>
                      <a:pt x="7851" y="6873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090" tIns="38090" rIns="38090" bIns="38090" anchor="ctr"/>
              <a:lstStyle/>
              <a:p>
                <a:pPr defTabSz="45706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99" dirty="0">
                  <a:solidFill>
                    <a:schemeClr val="tx2"/>
                  </a:solidFill>
                  <a:latin typeface="Segoe UI" panose="020B0502040204020203" pitchFamily="34" charset="0"/>
                  <a:ea typeface="Lato Light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47" name="Shape 2878">
            <a:hlinkClick r:id="rId9"/>
            <a:extLst>
              <a:ext uri="{FF2B5EF4-FFF2-40B4-BE49-F238E27FC236}">
                <a16:creationId xmlns:a16="http://schemas.microsoft.com/office/drawing/2014/main" id="{D5416D6D-AD9F-A367-0EAB-6FA6D566DCCF}"/>
              </a:ext>
            </a:extLst>
          </p:cNvPr>
          <p:cNvSpPr/>
          <p:nvPr/>
        </p:nvSpPr>
        <p:spPr>
          <a:xfrm>
            <a:off x="11268699" y="2319969"/>
            <a:ext cx="286307" cy="24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tx2"/>
              </a:solidFill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</p:txBody>
      </p:sp>
      <p:pic>
        <p:nvPicPr>
          <p:cNvPr id="56" name="Picture Placeholder 18">
            <a:extLst>
              <a:ext uri="{FF2B5EF4-FFF2-40B4-BE49-F238E27FC236}">
                <a16:creationId xmlns:a16="http://schemas.microsoft.com/office/drawing/2014/main" id="{25D5E55D-AA67-A9F0-4533-3F2B74938C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r="5773"/>
          <a:stretch/>
        </p:blipFill>
        <p:spPr>
          <a:xfrm>
            <a:off x="4457010" y="1703052"/>
            <a:ext cx="850844" cy="828820"/>
          </a:xfrm>
          <a:prstGeom prst="ellipse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FD29AEB-FCAB-677C-2C94-2C0CE85D4EEB}"/>
              </a:ext>
            </a:extLst>
          </p:cNvPr>
          <p:cNvSpPr txBox="1"/>
          <p:nvPr/>
        </p:nvSpPr>
        <p:spPr>
          <a:xfrm>
            <a:off x="5714257" y="2030024"/>
            <a:ext cx="160717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Segoe UI"/>
                <a:ea typeface="Lato Light"/>
                <a:cs typeface="Segoe UI"/>
              </a:rPr>
              <a:t>CEO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525B7F-59FE-B035-EF78-C3BB45B1BD3A}"/>
              </a:ext>
            </a:extLst>
          </p:cNvPr>
          <p:cNvSpPr txBox="1"/>
          <p:nvPr/>
        </p:nvSpPr>
        <p:spPr>
          <a:xfrm>
            <a:off x="5580322" y="1741870"/>
            <a:ext cx="1939954" cy="26930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150" b="1" dirty="0">
                <a:solidFill>
                  <a:schemeClr val="tx2"/>
                </a:solidFill>
                <a:latin typeface="Segoe UI" panose="020B0502040204020203" pitchFamily="34" charset="0"/>
                <a:ea typeface="Lato Black" charset="0"/>
                <a:cs typeface="Segoe UI" panose="020B0502040204020203" pitchFamily="34" charset="0"/>
              </a:rPr>
              <a:t>UTTAM SINGHAL</a:t>
            </a:r>
          </a:p>
        </p:txBody>
      </p:sp>
      <p:sp>
        <p:nvSpPr>
          <p:cNvPr id="59" name="Shape 2878">
            <a:hlinkClick r:id="rId11"/>
            <a:extLst>
              <a:ext uri="{FF2B5EF4-FFF2-40B4-BE49-F238E27FC236}">
                <a16:creationId xmlns:a16="http://schemas.microsoft.com/office/drawing/2014/main" id="{A9F4B122-DC1F-952E-C764-07545D960EEF}"/>
              </a:ext>
            </a:extLst>
          </p:cNvPr>
          <p:cNvSpPr/>
          <p:nvPr/>
        </p:nvSpPr>
        <p:spPr>
          <a:xfrm>
            <a:off x="7518316" y="2295176"/>
            <a:ext cx="286615" cy="256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solidFill>
                <a:schemeClr val="tx2"/>
              </a:solidFill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524287-CDB4-8FD9-14B8-0F7842207D59}"/>
              </a:ext>
            </a:extLst>
          </p:cNvPr>
          <p:cNvGrpSpPr/>
          <p:nvPr/>
        </p:nvGrpSpPr>
        <p:grpSpPr>
          <a:xfrm>
            <a:off x="683768" y="3678198"/>
            <a:ext cx="3319187" cy="904852"/>
            <a:chOff x="4358299" y="3274720"/>
            <a:chExt cx="3426562" cy="904852"/>
          </a:xfrm>
        </p:grpSpPr>
        <p:sp>
          <p:nvSpPr>
            <p:cNvPr id="88" name="Rounded Rectangle 69">
              <a:extLst>
                <a:ext uri="{FF2B5EF4-FFF2-40B4-BE49-F238E27FC236}">
                  <a16:creationId xmlns:a16="http://schemas.microsoft.com/office/drawing/2014/main" id="{6906C619-2C2D-65AC-400A-DA7F8A2F4446}"/>
                </a:ext>
              </a:extLst>
            </p:cNvPr>
            <p:cNvSpPr/>
            <p:nvPr/>
          </p:nvSpPr>
          <p:spPr>
            <a:xfrm>
              <a:off x="4358299" y="3274720"/>
              <a:ext cx="3426562" cy="904852"/>
            </a:xfrm>
            <a:prstGeom prst="roundRect">
              <a:avLst>
                <a:gd name="adj" fmla="val 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56CAB2-03CA-320A-1373-F823FC3F11ED}"/>
                </a:ext>
              </a:extLst>
            </p:cNvPr>
            <p:cNvGrpSpPr/>
            <p:nvPr/>
          </p:nvGrpSpPr>
          <p:grpSpPr>
            <a:xfrm>
              <a:off x="4381046" y="3298253"/>
              <a:ext cx="3378822" cy="879444"/>
              <a:chOff x="4654680" y="3302545"/>
              <a:chExt cx="3378822" cy="879444"/>
            </a:xfrm>
          </p:grpSpPr>
          <p:pic>
            <p:nvPicPr>
              <p:cNvPr id="29" name="Picture Placeholder 18">
                <a:extLst>
                  <a:ext uri="{FF2B5EF4-FFF2-40B4-BE49-F238E27FC236}">
                    <a16:creationId xmlns:a16="http://schemas.microsoft.com/office/drawing/2014/main" id="{E3CEF3B7-5544-465F-13DC-9DAFF5697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80" b="3780"/>
              <a:stretch/>
            </p:blipFill>
            <p:spPr>
              <a:xfrm flipH="1">
                <a:off x="4654680" y="3302545"/>
                <a:ext cx="873326" cy="879444"/>
              </a:xfrm>
              <a:prstGeom prst="ellipse">
                <a:avLst/>
              </a:prstGeom>
              <a:ln>
                <a:noFill/>
              </a:ln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DA02A8-BEC4-139F-D3AC-B224A6F4D7CB}"/>
                  </a:ext>
                </a:extLst>
              </p:cNvPr>
              <p:cNvSpPr txBox="1"/>
              <p:nvPr/>
            </p:nvSpPr>
            <p:spPr>
              <a:xfrm>
                <a:off x="5829900" y="3622167"/>
                <a:ext cx="1900373" cy="40011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2"/>
                    </a:solidFill>
                    <a:latin typeface="Segoe UI" panose="020B0502040204020203" pitchFamily="34" charset="0"/>
                    <a:ea typeface="Lato Light" charset="0"/>
                    <a:cs typeface="Segoe UI" panose="020B0502040204020203" pitchFamily="34" charset="0"/>
                  </a:rPr>
                  <a:t>Director - Embedded &amp; Software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82325-9928-CE0E-21A6-C257065CA8BE}"/>
                  </a:ext>
                </a:extLst>
              </p:cNvPr>
              <p:cNvSpPr txBox="1"/>
              <p:nvPr/>
            </p:nvSpPr>
            <p:spPr>
              <a:xfrm>
                <a:off x="6274806" y="3363551"/>
                <a:ext cx="930313" cy="2693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lang="en-US" sz="1150" b="1" dirty="0">
                    <a:solidFill>
                      <a:schemeClr val="tx2"/>
                    </a:solidFill>
                    <a:latin typeface="Segoe UI"/>
                    <a:ea typeface="Lato Black"/>
                    <a:cs typeface="Segoe UI"/>
                  </a:rPr>
                  <a:t>RAJEEV CK</a:t>
                </a:r>
                <a:endParaRPr lang="en-US" sz="1150" b="1" dirty="0">
                  <a:solidFill>
                    <a:schemeClr val="tx2"/>
                  </a:solidFill>
                  <a:latin typeface="Segoe UI" panose="020B0502040204020203" pitchFamily="34" charset="0"/>
                  <a:ea typeface="Lato Black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4" name="Shape 2878">
                <a:hlinkClick r:id="rId13"/>
                <a:extLst>
                  <a:ext uri="{FF2B5EF4-FFF2-40B4-BE49-F238E27FC236}">
                    <a16:creationId xmlns:a16="http://schemas.microsoft.com/office/drawing/2014/main" id="{546ADFAF-D538-58D0-1A78-CF8D11DBF691}"/>
                  </a:ext>
                </a:extLst>
              </p:cNvPr>
              <p:cNvSpPr/>
              <p:nvPr/>
            </p:nvSpPr>
            <p:spPr>
              <a:xfrm>
                <a:off x="7725348" y="3923832"/>
                <a:ext cx="308154" cy="244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30" y="9321"/>
                    </a:moveTo>
                    <a:cubicBezTo>
                      <a:pt x="11975" y="9321"/>
                      <a:pt x="11780" y="10196"/>
                      <a:pt x="11780" y="10196"/>
                    </a:cubicBezTo>
                    <a:lnTo>
                      <a:pt x="11782" y="9327"/>
                    </a:lnTo>
                    <a:lnTo>
                      <a:pt x="9818" y="9327"/>
                    </a:lnTo>
                    <a:lnTo>
                      <a:pt x="9818" y="14727"/>
                    </a:lnTo>
                    <a:lnTo>
                      <a:pt x="11782" y="14727"/>
                    </a:lnTo>
                    <a:lnTo>
                      <a:pt x="11782" y="11782"/>
                    </a:lnTo>
                    <a:cubicBezTo>
                      <a:pt x="11782" y="11782"/>
                      <a:pt x="11782" y="10793"/>
                      <a:pt x="12616" y="10793"/>
                    </a:cubicBezTo>
                    <a:cubicBezTo>
                      <a:pt x="13086" y="10793"/>
                      <a:pt x="13255" y="11232"/>
                      <a:pt x="13255" y="11782"/>
                    </a:cubicBezTo>
                    <a:lnTo>
                      <a:pt x="13255" y="14727"/>
                    </a:lnTo>
                    <a:lnTo>
                      <a:pt x="15218" y="14727"/>
                    </a:lnTo>
                    <a:lnTo>
                      <a:pt x="15218" y="11782"/>
                    </a:lnTo>
                    <a:cubicBezTo>
                      <a:pt x="15218" y="10245"/>
                      <a:pt x="14550" y="9321"/>
                      <a:pt x="13430" y="9321"/>
                    </a:cubicBezTo>
                    <a:moveTo>
                      <a:pt x="6873" y="14727"/>
                    </a:moveTo>
                    <a:lnTo>
                      <a:pt x="8829" y="14727"/>
                    </a:lnTo>
                    <a:lnTo>
                      <a:pt x="8829" y="9321"/>
                    </a:lnTo>
                    <a:lnTo>
                      <a:pt x="6873" y="9321"/>
                    </a:lnTo>
                    <a:cubicBezTo>
                      <a:pt x="6873" y="9321"/>
                      <a:pt x="6873" y="14727"/>
                      <a:pt x="6873" y="14727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1" y="20618"/>
                      <a:pt x="982" y="20179"/>
                      <a:pt x="982" y="19636"/>
                    </a:cubicBezTo>
                    <a:lnTo>
                      <a:pt x="982" y="1964"/>
                    </a:lnTo>
                    <a:cubicBezTo>
                      <a:pt x="982" y="1421"/>
                      <a:pt x="1421" y="982"/>
                      <a:pt x="1964" y="982"/>
                    </a:cubicBezTo>
                    <a:lnTo>
                      <a:pt x="19636" y="982"/>
                    </a:lnTo>
                    <a:cubicBezTo>
                      <a:pt x="20179" y="982"/>
                      <a:pt x="20618" y="1421"/>
                      <a:pt x="20618" y="1964"/>
                    </a:cubicBezTo>
                    <a:cubicBezTo>
                      <a:pt x="20618" y="1964"/>
                      <a:pt x="20618" y="19636"/>
                      <a:pt x="20618" y="19636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7851" y="6873"/>
                    </a:moveTo>
                    <a:cubicBezTo>
                      <a:pt x="7311" y="6873"/>
                      <a:pt x="6873" y="7313"/>
                      <a:pt x="6873" y="7856"/>
                    </a:cubicBezTo>
                    <a:cubicBezTo>
                      <a:pt x="6873" y="8399"/>
                      <a:pt x="7311" y="8839"/>
                      <a:pt x="7851" y="8839"/>
                    </a:cubicBezTo>
                    <a:cubicBezTo>
                      <a:pt x="8391" y="8839"/>
                      <a:pt x="8829" y="8399"/>
                      <a:pt x="8829" y="7856"/>
                    </a:cubicBezTo>
                    <a:cubicBezTo>
                      <a:pt x="8829" y="7313"/>
                      <a:pt x="8391" y="6873"/>
                      <a:pt x="7851" y="6873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090" tIns="38090" rIns="38090" bIns="38090" anchor="ctr"/>
              <a:lstStyle/>
              <a:p>
                <a:pPr defTabSz="45706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99" dirty="0">
                  <a:solidFill>
                    <a:schemeClr val="tx2"/>
                  </a:solidFill>
                  <a:latin typeface="Segoe UI" panose="020B0502040204020203" pitchFamily="34" charset="0"/>
                  <a:ea typeface="Lato Light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7C31333-037A-9EFC-563D-97E81E2264A8}"/>
              </a:ext>
            </a:extLst>
          </p:cNvPr>
          <p:cNvGrpSpPr/>
          <p:nvPr/>
        </p:nvGrpSpPr>
        <p:grpSpPr>
          <a:xfrm>
            <a:off x="683768" y="4702701"/>
            <a:ext cx="3319187" cy="904852"/>
            <a:chOff x="4366045" y="4293067"/>
            <a:chExt cx="3421484" cy="904852"/>
          </a:xfrm>
        </p:grpSpPr>
        <p:sp>
          <p:nvSpPr>
            <p:cNvPr id="89" name="Rounded Rectangle 69">
              <a:extLst>
                <a:ext uri="{FF2B5EF4-FFF2-40B4-BE49-F238E27FC236}">
                  <a16:creationId xmlns:a16="http://schemas.microsoft.com/office/drawing/2014/main" id="{D583B78F-D2DE-C729-BECD-B7625E72AACA}"/>
                </a:ext>
              </a:extLst>
            </p:cNvPr>
            <p:cNvSpPr/>
            <p:nvPr/>
          </p:nvSpPr>
          <p:spPr>
            <a:xfrm>
              <a:off x="4366045" y="4293067"/>
              <a:ext cx="3421484" cy="904852"/>
            </a:xfrm>
            <a:prstGeom prst="roundRect">
              <a:avLst>
                <a:gd name="adj" fmla="val 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280BAD-F892-078F-B696-C12CEE0A1F26}"/>
                </a:ext>
              </a:extLst>
            </p:cNvPr>
            <p:cNvGrpSpPr/>
            <p:nvPr/>
          </p:nvGrpSpPr>
          <p:grpSpPr>
            <a:xfrm>
              <a:off x="4403527" y="4331687"/>
              <a:ext cx="3355465" cy="850825"/>
              <a:chOff x="4403527" y="4331687"/>
              <a:chExt cx="3355465" cy="85082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D11019D-7CD7-FE1C-5169-39574F8BF2A7}"/>
                  </a:ext>
                </a:extLst>
              </p:cNvPr>
              <p:cNvGrpSpPr/>
              <p:nvPr/>
            </p:nvGrpSpPr>
            <p:grpSpPr>
              <a:xfrm>
                <a:off x="4403527" y="4331687"/>
                <a:ext cx="3227250" cy="850825"/>
                <a:chOff x="4403527" y="4331687"/>
                <a:chExt cx="3227250" cy="850825"/>
              </a:xfrm>
            </p:grpSpPr>
            <p:pic>
              <p:nvPicPr>
                <p:cNvPr id="8" name="Picture Placeholder 14">
                  <a:extLst>
                    <a:ext uri="{FF2B5EF4-FFF2-40B4-BE49-F238E27FC236}">
                      <a16:creationId xmlns:a16="http://schemas.microsoft.com/office/drawing/2014/main" id="{8F3ABB89-12A9-4C45-9B4F-5A68697E83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8" b="798"/>
                <a:stretch/>
              </p:blipFill>
              <p:spPr>
                <a:xfrm>
                  <a:off x="4403527" y="4331687"/>
                  <a:ext cx="850844" cy="850825"/>
                </a:xfrm>
                <a:prstGeom prst="ellipse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03577C7-B901-3C1D-1B0C-DBD29F4B8517}"/>
                    </a:ext>
                  </a:extLst>
                </p:cNvPr>
                <p:cNvSpPr txBox="1"/>
                <p:nvPr/>
              </p:nvSpPr>
              <p:spPr>
                <a:xfrm>
                  <a:off x="5315051" y="4418015"/>
                  <a:ext cx="2315726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 anchorCtr="0">
                  <a:spAutoFit/>
                </a:bodyPr>
                <a:lstStyle/>
                <a:p>
                  <a:pPr algn="ctr" defTabSz="914217"/>
                  <a:r>
                    <a:rPr lang="en-US" sz="1200" b="1" dirty="0">
                      <a:solidFill>
                        <a:srgbClr val="445469"/>
                      </a:solidFill>
                      <a:latin typeface="Segoe UI"/>
                      <a:ea typeface="Lato Black"/>
                      <a:cs typeface="Segoe UI"/>
                    </a:rPr>
                    <a:t>PRASSANNA SITHAMBARAM</a:t>
                  </a:r>
                  <a:endParaRPr lang="en-US" sz="1200" dirty="0">
                    <a:solidFill>
                      <a:srgbClr val="445469"/>
                    </a:solidFill>
                    <a:latin typeface="Segoe UI"/>
                    <a:ea typeface="Lato Black"/>
                    <a:cs typeface="Segoe UI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22CB4E7-176A-AE2C-04B3-72A8FF081177}"/>
                    </a:ext>
                  </a:extLst>
                </p:cNvPr>
                <p:cNvSpPr txBox="1"/>
                <p:nvPr/>
              </p:nvSpPr>
              <p:spPr>
                <a:xfrm>
                  <a:off x="5669328" y="4695014"/>
                  <a:ext cx="1607171" cy="40011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 defTabSz="914217"/>
                  <a:r>
                    <a:rPr lang="en-US" sz="1000" dirty="0">
                      <a:solidFill>
                        <a:srgbClr val="445469"/>
                      </a:solidFill>
                      <a:latin typeface="Segoe UI" panose="020B0502040204020203" pitchFamily="34" charset="0"/>
                      <a:ea typeface="Lato Light" charset="0"/>
                      <a:cs typeface="Segoe UI" panose="020B0502040204020203" pitchFamily="34" charset="0"/>
                    </a:rPr>
                    <a:t>Director - Engineering</a:t>
                  </a:r>
                </a:p>
                <a:p>
                  <a:pPr algn="ctr" defTabSz="914217"/>
                  <a:r>
                    <a:rPr lang="en-US" sz="1000" dirty="0">
                      <a:solidFill>
                        <a:srgbClr val="445469"/>
                      </a:solidFill>
                      <a:latin typeface="Segoe UI" panose="020B0502040204020203" pitchFamily="34" charset="0"/>
                      <a:ea typeface="Lato Light" charset="0"/>
                      <a:cs typeface="Segoe UI" panose="020B0502040204020203" pitchFamily="34" charset="0"/>
                    </a:rPr>
                    <a:t>Malaysia Office</a:t>
                  </a:r>
                </a:p>
              </p:txBody>
            </p:sp>
          </p:grpSp>
          <p:sp>
            <p:nvSpPr>
              <p:cNvPr id="68" name="Shape 2878">
                <a:hlinkClick r:id="rId15"/>
                <a:extLst>
                  <a:ext uri="{FF2B5EF4-FFF2-40B4-BE49-F238E27FC236}">
                    <a16:creationId xmlns:a16="http://schemas.microsoft.com/office/drawing/2014/main" id="{3D9CBF75-FE08-CFBA-1D15-0C8B027BB460}"/>
                  </a:ext>
                </a:extLst>
              </p:cNvPr>
              <p:cNvSpPr/>
              <p:nvPr/>
            </p:nvSpPr>
            <p:spPr>
              <a:xfrm>
                <a:off x="7462989" y="4910436"/>
                <a:ext cx="296003" cy="264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30" y="9321"/>
                    </a:moveTo>
                    <a:cubicBezTo>
                      <a:pt x="11975" y="9321"/>
                      <a:pt x="11780" y="10196"/>
                      <a:pt x="11780" y="10196"/>
                    </a:cubicBezTo>
                    <a:lnTo>
                      <a:pt x="11782" y="9327"/>
                    </a:lnTo>
                    <a:lnTo>
                      <a:pt x="9818" y="9327"/>
                    </a:lnTo>
                    <a:lnTo>
                      <a:pt x="9818" y="14727"/>
                    </a:lnTo>
                    <a:lnTo>
                      <a:pt x="11782" y="14727"/>
                    </a:lnTo>
                    <a:lnTo>
                      <a:pt x="11782" y="11782"/>
                    </a:lnTo>
                    <a:cubicBezTo>
                      <a:pt x="11782" y="11782"/>
                      <a:pt x="11782" y="10793"/>
                      <a:pt x="12616" y="10793"/>
                    </a:cubicBezTo>
                    <a:cubicBezTo>
                      <a:pt x="13086" y="10793"/>
                      <a:pt x="13255" y="11232"/>
                      <a:pt x="13255" y="11782"/>
                    </a:cubicBezTo>
                    <a:lnTo>
                      <a:pt x="13255" y="14727"/>
                    </a:lnTo>
                    <a:lnTo>
                      <a:pt x="15218" y="14727"/>
                    </a:lnTo>
                    <a:lnTo>
                      <a:pt x="15218" y="11782"/>
                    </a:lnTo>
                    <a:cubicBezTo>
                      <a:pt x="15218" y="10245"/>
                      <a:pt x="14550" y="9321"/>
                      <a:pt x="13430" y="9321"/>
                    </a:cubicBezTo>
                    <a:moveTo>
                      <a:pt x="6873" y="14727"/>
                    </a:moveTo>
                    <a:lnTo>
                      <a:pt x="8829" y="14727"/>
                    </a:lnTo>
                    <a:lnTo>
                      <a:pt x="8829" y="9321"/>
                    </a:lnTo>
                    <a:lnTo>
                      <a:pt x="6873" y="9321"/>
                    </a:lnTo>
                    <a:cubicBezTo>
                      <a:pt x="6873" y="9321"/>
                      <a:pt x="6873" y="14727"/>
                      <a:pt x="6873" y="14727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1" y="20618"/>
                      <a:pt x="982" y="20179"/>
                      <a:pt x="982" y="19636"/>
                    </a:cubicBezTo>
                    <a:lnTo>
                      <a:pt x="982" y="1964"/>
                    </a:lnTo>
                    <a:cubicBezTo>
                      <a:pt x="982" y="1421"/>
                      <a:pt x="1421" y="982"/>
                      <a:pt x="1964" y="982"/>
                    </a:cubicBezTo>
                    <a:lnTo>
                      <a:pt x="19636" y="982"/>
                    </a:lnTo>
                    <a:cubicBezTo>
                      <a:pt x="20179" y="982"/>
                      <a:pt x="20618" y="1421"/>
                      <a:pt x="20618" y="1964"/>
                    </a:cubicBezTo>
                    <a:cubicBezTo>
                      <a:pt x="20618" y="1964"/>
                      <a:pt x="20618" y="19636"/>
                      <a:pt x="20618" y="19636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7851" y="6873"/>
                    </a:moveTo>
                    <a:cubicBezTo>
                      <a:pt x="7311" y="6873"/>
                      <a:pt x="6873" y="7313"/>
                      <a:pt x="6873" y="7856"/>
                    </a:cubicBezTo>
                    <a:cubicBezTo>
                      <a:pt x="6873" y="8399"/>
                      <a:pt x="7311" y="8839"/>
                      <a:pt x="7851" y="8839"/>
                    </a:cubicBezTo>
                    <a:cubicBezTo>
                      <a:pt x="8391" y="8839"/>
                      <a:pt x="8829" y="8399"/>
                      <a:pt x="8829" y="7856"/>
                    </a:cubicBezTo>
                    <a:cubicBezTo>
                      <a:pt x="8829" y="7313"/>
                      <a:pt x="8391" y="6873"/>
                      <a:pt x="7851" y="6873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090" tIns="38090" rIns="38090" bIns="38090" anchor="ctr"/>
              <a:lstStyle/>
              <a:p>
                <a:pPr defTabSz="45706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99" dirty="0">
                  <a:solidFill>
                    <a:schemeClr val="tx2"/>
                  </a:solidFill>
                  <a:latin typeface="Segoe UI" panose="020B0502040204020203" pitchFamily="34" charset="0"/>
                  <a:ea typeface="Lato Light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83ADB2-55EC-AB4B-8146-8B8B3488294F}"/>
              </a:ext>
            </a:extLst>
          </p:cNvPr>
          <p:cNvGrpSpPr/>
          <p:nvPr/>
        </p:nvGrpSpPr>
        <p:grpSpPr>
          <a:xfrm>
            <a:off x="8153581" y="3678198"/>
            <a:ext cx="3416028" cy="904852"/>
            <a:chOff x="630285" y="4294865"/>
            <a:chExt cx="3319187" cy="904852"/>
          </a:xfrm>
        </p:grpSpPr>
        <p:sp>
          <p:nvSpPr>
            <p:cNvPr id="76" name="Rounded Rectangle 69">
              <a:extLst>
                <a:ext uri="{FF2B5EF4-FFF2-40B4-BE49-F238E27FC236}">
                  <a16:creationId xmlns:a16="http://schemas.microsoft.com/office/drawing/2014/main" id="{B189AFE1-4988-A340-D96B-F6B8875974BD}"/>
                </a:ext>
              </a:extLst>
            </p:cNvPr>
            <p:cNvSpPr/>
            <p:nvPr/>
          </p:nvSpPr>
          <p:spPr>
            <a:xfrm>
              <a:off x="630285" y="4294865"/>
              <a:ext cx="3319187" cy="904852"/>
            </a:xfrm>
            <a:prstGeom prst="roundRect">
              <a:avLst>
                <a:gd name="adj" fmla="val 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" name="Picture Placeholder 14">
              <a:extLst>
                <a:ext uri="{FF2B5EF4-FFF2-40B4-BE49-F238E27FC236}">
                  <a16:creationId xmlns:a16="http://schemas.microsoft.com/office/drawing/2014/main" id="{28BE88AF-622C-FB12-4DC9-23F8114B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8" r="8528"/>
            <a:stretch/>
          </p:blipFill>
          <p:spPr>
            <a:xfrm>
              <a:off x="690477" y="4326348"/>
              <a:ext cx="837447" cy="837428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A55A33-0FEF-0F07-C5EA-B62FC6B81CA4}"/>
                </a:ext>
              </a:extLst>
            </p:cNvPr>
            <p:cNvSpPr txBox="1"/>
            <p:nvPr/>
          </p:nvSpPr>
          <p:spPr>
            <a:xfrm>
              <a:off x="1776961" y="4417226"/>
              <a:ext cx="181876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algn="ctr" defTabSz="914217"/>
              <a:r>
                <a:rPr lang="en-US" sz="1200" b="1" dirty="0">
                  <a:solidFill>
                    <a:srgbClr val="445469"/>
                  </a:solidFill>
                  <a:latin typeface="Segoe UI"/>
                  <a:ea typeface="Lato Black"/>
                  <a:cs typeface="Segoe UI"/>
                </a:rPr>
                <a:t>FREDINAND JOSEPH</a:t>
              </a:r>
              <a:endParaRPr lang="en-US" sz="1200" dirty="0">
                <a:solidFill>
                  <a:srgbClr val="445469"/>
                </a:solidFill>
                <a:latin typeface="Segoe UI"/>
                <a:ea typeface="Lato Black"/>
                <a:cs typeface="Segoe U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8435AC-59EA-E898-3D1A-93BC5B955F5D}"/>
                </a:ext>
              </a:extLst>
            </p:cNvPr>
            <p:cNvSpPr txBox="1"/>
            <p:nvPr/>
          </p:nvSpPr>
          <p:spPr>
            <a:xfrm>
              <a:off x="1879760" y="4665609"/>
              <a:ext cx="156693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algn="ctr" defTabSz="914217"/>
              <a:r>
                <a:rPr lang="en-US" sz="1000" dirty="0">
                  <a:solidFill>
                    <a:srgbClr val="445469"/>
                  </a:solidFill>
                  <a:latin typeface="Segoe UI"/>
                  <a:ea typeface="Lato Light"/>
                  <a:cs typeface="Segoe UI"/>
                </a:rPr>
                <a:t>Country Head</a:t>
              </a:r>
            </a:p>
            <a:p>
              <a:pPr algn="ctr" defTabSz="914217"/>
              <a:r>
                <a:rPr lang="en-US" sz="1000" dirty="0">
                  <a:solidFill>
                    <a:srgbClr val="445469"/>
                  </a:solidFill>
                  <a:latin typeface="Segoe UI"/>
                  <a:ea typeface="Lato Light"/>
                  <a:cs typeface="Segoe UI"/>
                </a:rPr>
                <a:t>Malaysia Office</a:t>
              </a:r>
              <a:endParaRPr lang="en-US" dirty="0">
                <a:ea typeface="Lato Light"/>
              </a:endParaRPr>
            </a:p>
          </p:txBody>
        </p:sp>
        <p:sp>
          <p:nvSpPr>
            <p:cNvPr id="69" name="Shape 2878">
              <a:hlinkClick r:id="rId17"/>
              <a:extLst>
                <a:ext uri="{FF2B5EF4-FFF2-40B4-BE49-F238E27FC236}">
                  <a16:creationId xmlns:a16="http://schemas.microsoft.com/office/drawing/2014/main" id="{7E0B0107-FC9C-3744-2E08-FA9A86015F76}"/>
                </a:ext>
              </a:extLst>
            </p:cNvPr>
            <p:cNvSpPr/>
            <p:nvPr/>
          </p:nvSpPr>
          <p:spPr>
            <a:xfrm>
              <a:off x="3618779" y="4911878"/>
              <a:ext cx="308194" cy="27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30" y="9321"/>
                  </a:moveTo>
                  <a:cubicBezTo>
                    <a:pt x="11975" y="9321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1"/>
                    <a:pt x="13430" y="9321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1"/>
                  </a:lnTo>
                  <a:lnTo>
                    <a:pt x="6873" y="9321"/>
                  </a:lnTo>
                  <a:cubicBezTo>
                    <a:pt x="6873" y="9321"/>
                    <a:pt x="6873" y="14727"/>
                    <a:pt x="6873" y="14727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2"/>
                </a:solidFill>
                <a:latin typeface="Segoe UI" panose="020B0502040204020203" pitchFamily="34" charset="0"/>
                <a:ea typeface="Lato Light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26A7FD-8273-1CA3-7580-8F1B4C63E86D}"/>
              </a:ext>
            </a:extLst>
          </p:cNvPr>
          <p:cNvGrpSpPr/>
          <p:nvPr/>
        </p:nvGrpSpPr>
        <p:grpSpPr>
          <a:xfrm>
            <a:off x="8157889" y="4702701"/>
            <a:ext cx="3457309" cy="904852"/>
            <a:chOff x="8100098" y="4291925"/>
            <a:chExt cx="3469194" cy="904852"/>
          </a:xfrm>
        </p:grpSpPr>
        <p:sp>
          <p:nvSpPr>
            <p:cNvPr id="94" name="Rounded Rectangle 69">
              <a:extLst>
                <a:ext uri="{FF2B5EF4-FFF2-40B4-BE49-F238E27FC236}">
                  <a16:creationId xmlns:a16="http://schemas.microsoft.com/office/drawing/2014/main" id="{B444DCC1-1D96-055E-01AE-622A6AFF0506}"/>
                </a:ext>
              </a:extLst>
            </p:cNvPr>
            <p:cNvSpPr/>
            <p:nvPr/>
          </p:nvSpPr>
          <p:spPr>
            <a:xfrm>
              <a:off x="8100098" y="4291925"/>
              <a:ext cx="3421484" cy="904852"/>
            </a:xfrm>
            <a:prstGeom prst="roundRect">
              <a:avLst>
                <a:gd name="adj" fmla="val 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8" name="Picture Placeholder 14">
              <a:extLst>
                <a:ext uri="{FF2B5EF4-FFF2-40B4-BE49-F238E27FC236}">
                  <a16:creationId xmlns:a16="http://schemas.microsoft.com/office/drawing/2014/main" id="{3658C5BB-4F16-74FC-75E9-755D09395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" t="6591" r="-972" b="30921"/>
            <a:stretch>
              <a:fillRect/>
            </a:stretch>
          </p:blipFill>
          <p:spPr>
            <a:xfrm>
              <a:off x="8147809" y="4293997"/>
              <a:ext cx="842108" cy="869778"/>
            </a:xfrm>
            <a:prstGeom prst="ellipse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F37A656-3D1C-BCAD-AE46-AE0B2FB18899}"/>
                </a:ext>
              </a:extLst>
            </p:cNvPr>
            <p:cNvSpPr txBox="1"/>
            <p:nvPr/>
          </p:nvSpPr>
          <p:spPr>
            <a:xfrm>
              <a:off x="8834458" y="4347093"/>
              <a:ext cx="2734834" cy="44627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1150" b="1" dirty="0">
                  <a:solidFill>
                    <a:srgbClr val="445469"/>
                  </a:solidFill>
                  <a:latin typeface="Segoe UI" panose="020B0502040204020203" pitchFamily="34" charset="0"/>
                  <a:ea typeface="Lato Black" charset="0"/>
                  <a:cs typeface="Segoe UI" panose="020B0502040204020203" pitchFamily="34" charset="0"/>
                </a:rPr>
                <a:t>LAVANYA SUPRAJA </a:t>
              </a:r>
            </a:p>
            <a:p>
              <a:pPr algn="ctr" defTabSz="914217"/>
              <a:r>
                <a:rPr lang="en-US" sz="1150" b="1" dirty="0">
                  <a:solidFill>
                    <a:srgbClr val="445469"/>
                  </a:solidFill>
                  <a:latin typeface="Segoe UI" panose="020B0502040204020203" pitchFamily="34" charset="0"/>
                  <a:ea typeface="Lato Black" charset="0"/>
                  <a:cs typeface="Segoe UI" panose="020B0502040204020203" pitchFamily="34" charset="0"/>
                </a:rPr>
                <a:t>RAMAVAJHALA</a:t>
              </a:r>
            </a:p>
          </p:txBody>
        </p:sp>
        <p:sp>
          <p:nvSpPr>
            <p:cNvPr id="72" name="Shape 2878">
              <a:hlinkClick r:id="rId19"/>
              <a:extLst>
                <a:ext uri="{FF2B5EF4-FFF2-40B4-BE49-F238E27FC236}">
                  <a16:creationId xmlns:a16="http://schemas.microsoft.com/office/drawing/2014/main" id="{FD14D286-22A3-9B8A-2FA0-77A5C5309E48}"/>
                </a:ext>
              </a:extLst>
            </p:cNvPr>
            <p:cNvSpPr/>
            <p:nvPr/>
          </p:nvSpPr>
          <p:spPr>
            <a:xfrm>
              <a:off x="11185901" y="4907866"/>
              <a:ext cx="315445" cy="2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30" y="9321"/>
                  </a:moveTo>
                  <a:cubicBezTo>
                    <a:pt x="11975" y="9321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1"/>
                    <a:pt x="13430" y="9321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1"/>
                  </a:lnTo>
                  <a:lnTo>
                    <a:pt x="6873" y="9321"/>
                  </a:lnTo>
                  <a:cubicBezTo>
                    <a:pt x="6873" y="9321"/>
                    <a:pt x="6873" y="14727"/>
                    <a:pt x="6873" y="14727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2"/>
                </a:solidFill>
                <a:latin typeface="Segoe UI" panose="020B0502040204020203" pitchFamily="34" charset="0"/>
                <a:ea typeface="Lato Light" charset="0"/>
                <a:cs typeface="Segoe UI" panose="020B0502040204020203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53A6E90-2C98-5AB4-1142-B990F2F03765}"/>
                </a:ext>
              </a:extLst>
            </p:cNvPr>
            <p:cNvSpPr txBox="1"/>
            <p:nvPr/>
          </p:nvSpPr>
          <p:spPr>
            <a:xfrm>
              <a:off x="9303869" y="4762904"/>
              <a:ext cx="1796011" cy="2462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1000" dirty="0">
                  <a:solidFill>
                    <a:srgbClr val="445469"/>
                  </a:solidFill>
                  <a:latin typeface="Segoe UI" panose="020B0502040204020203" pitchFamily="34" charset="0"/>
                  <a:ea typeface="Lato Light" charset="0"/>
                  <a:cs typeface="Segoe UI" panose="020B0502040204020203" pitchFamily="34" charset="0"/>
                </a:rPr>
                <a:t>Director - Talent Acquisition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866A63F-32D2-28D7-EEDC-D7B792955969}"/>
              </a:ext>
            </a:extLst>
          </p:cNvPr>
          <p:cNvSpPr txBox="1"/>
          <p:nvPr/>
        </p:nvSpPr>
        <p:spPr>
          <a:xfrm>
            <a:off x="1855665" y="2766918"/>
            <a:ext cx="1956375" cy="26930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1150" b="1" dirty="0">
                <a:solidFill>
                  <a:srgbClr val="445469"/>
                </a:solidFill>
                <a:latin typeface="Segoe UI" panose="020B0502040204020203" pitchFamily="34" charset="0"/>
                <a:ea typeface="Lato Black" charset="0"/>
                <a:cs typeface="Segoe UI" panose="020B0502040204020203" pitchFamily="34" charset="0"/>
              </a:rPr>
              <a:t>SOMASHEKHAR AMBALI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D2FCE2EF-B121-46E1-1E08-BF17B8529E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14272"/>
          <a:stretch/>
        </p:blipFill>
        <p:spPr>
          <a:xfrm>
            <a:off x="729357" y="2686659"/>
            <a:ext cx="857120" cy="873372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3A9531-A5AC-07FA-28D6-00D132534E47}"/>
              </a:ext>
            </a:extLst>
          </p:cNvPr>
          <p:cNvSpPr txBox="1"/>
          <p:nvPr/>
        </p:nvSpPr>
        <p:spPr>
          <a:xfrm>
            <a:off x="1946988" y="3021635"/>
            <a:ext cx="17716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1000" dirty="0">
                <a:solidFill>
                  <a:srgbClr val="445469"/>
                </a:solidFill>
                <a:latin typeface="Segoe UI" panose="020B0502040204020203" pitchFamily="34" charset="0"/>
                <a:ea typeface="Lato Light" charset="0"/>
                <a:cs typeface="Segoe UI" panose="020B0502040204020203" pitchFamily="34" charset="0"/>
              </a:rPr>
              <a:t>Co-Founder, Director</a:t>
            </a:r>
          </a:p>
        </p:txBody>
      </p:sp>
      <p:sp>
        <p:nvSpPr>
          <p:cNvPr id="46" name="Shape 2878">
            <a:hlinkClick r:id="rId21"/>
            <a:extLst>
              <a:ext uri="{FF2B5EF4-FFF2-40B4-BE49-F238E27FC236}">
                <a16:creationId xmlns:a16="http://schemas.microsoft.com/office/drawing/2014/main" id="{F5DC68AE-DF55-6D81-268C-F1F557B89A64}"/>
              </a:ext>
            </a:extLst>
          </p:cNvPr>
          <p:cNvSpPr/>
          <p:nvPr/>
        </p:nvSpPr>
        <p:spPr>
          <a:xfrm>
            <a:off x="3685124" y="3312137"/>
            <a:ext cx="301812" cy="246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solidFill>
                <a:schemeClr val="tx2"/>
              </a:solidFill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DE12B-DE96-973B-5F9F-7E8F2106B8DC}"/>
              </a:ext>
            </a:extLst>
          </p:cNvPr>
          <p:cNvGrpSpPr/>
          <p:nvPr/>
        </p:nvGrpSpPr>
        <p:grpSpPr>
          <a:xfrm>
            <a:off x="4418036" y="2683882"/>
            <a:ext cx="3421949" cy="881526"/>
            <a:chOff x="630285" y="5322169"/>
            <a:chExt cx="3312453" cy="904852"/>
          </a:xfrm>
        </p:grpSpPr>
        <p:sp>
          <p:nvSpPr>
            <p:cNvPr id="90" name="Rounded Rectangle 69">
              <a:extLst>
                <a:ext uri="{FF2B5EF4-FFF2-40B4-BE49-F238E27FC236}">
                  <a16:creationId xmlns:a16="http://schemas.microsoft.com/office/drawing/2014/main" id="{C6B5BFC8-F721-C156-8C89-0B1AF14A01AC}"/>
                </a:ext>
              </a:extLst>
            </p:cNvPr>
            <p:cNvSpPr/>
            <p:nvPr/>
          </p:nvSpPr>
          <p:spPr>
            <a:xfrm>
              <a:off x="630285" y="5322169"/>
              <a:ext cx="3312453" cy="904852"/>
            </a:xfrm>
            <a:prstGeom prst="roundRect">
              <a:avLst>
                <a:gd name="adj" fmla="val 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5" name="Picture Placeholder 14">
              <a:extLst>
                <a:ext uri="{FF2B5EF4-FFF2-40B4-BE49-F238E27FC236}">
                  <a16:creationId xmlns:a16="http://schemas.microsoft.com/office/drawing/2014/main" id="{4D18EB53-83E9-7B1D-7283-6DC1BB30F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" b="8401"/>
            <a:stretch/>
          </p:blipFill>
          <p:spPr>
            <a:xfrm flipH="1">
              <a:off x="679012" y="5330985"/>
              <a:ext cx="850844" cy="850825"/>
            </a:xfrm>
            <a:prstGeom prst="ellipse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B88673B-371F-5179-4AA2-5449222D708A}"/>
                </a:ext>
              </a:extLst>
            </p:cNvPr>
            <p:cNvSpPr txBox="1"/>
            <p:nvPr/>
          </p:nvSpPr>
          <p:spPr>
            <a:xfrm>
              <a:off x="1915389" y="5446358"/>
              <a:ext cx="1422295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algn="ctr" defTabSz="914217"/>
              <a:r>
                <a:rPr lang="en-US" sz="1200" b="1" dirty="0">
                  <a:solidFill>
                    <a:srgbClr val="445469"/>
                  </a:solidFill>
                  <a:latin typeface="Segoe UI"/>
                  <a:ea typeface="Lato Black"/>
                  <a:cs typeface="Segoe UI"/>
                </a:rPr>
                <a:t>RAKESH TRIVEDI</a:t>
              </a:r>
              <a:endParaRPr lang="en-US" sz="1200" dirty="0">
                <a:solidFill>
                  <a:srgbClr val="445469"/>
                </a:solidFill>
                <a:latin typeface="Segoe UI"/>
                <a:ea typeface="Lato Black"/>
                <a:cs typeface="Segoe U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BF136A-C094-C9BF-D572-AE640239E028}"/>
                </a:ext>
              </a:extLst>
            </p:cNvPr>
            <p:cNvSpPr txBox="1"/>
            <p:nvPr/>
          </p:nvSpPr>
          <p:spPr>
            <a:xfrm>
              <a:off x="1822950" y="5675374"/>
              <a:ext cx="1607171" cy="2462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/>
              <a:r>
                <a:rPr lang="en-US" sz="1000" dirty="0">
                  <a:solidFill>
                    <a:srgbClr val="445469"/>
                  </a:solidFill>
                  <a:latin typeface="Segoe UI" panose="020B0502040204020203" pitchFamily="34" charset="0"/>
                  <a:ea typeface="Lato Light" charset="0"/>
                  <a:cs typeface="Segoe UI" panose="020B0502040204020203" pitchFamily="34" charset="0"/>
                </a:rPr>
                <a:t>Chief Strategy Officer</a:t>
              </a:r>
            </a:p>
          </p:txBody>
        </p:sp>
        <p:sp>
          <p:nvSpPr>
            <p:cNvPr id="99" name="Shape 2878">
              <a:hlinkClick r:id="rId23"/>
              <a:extLst>
                <a:ext uri="{FF2B5EF4-FFF2-40B4-BE49-F238E27FC236}">
                  <a16:creationId xmlns:a16="http://schemas.microsoft.com/office/drawing/2014/main" id="{21BE7651-0EE6-8A46-CBB6-6DCF0F5CAF89}"/>
                </a:ext>
              </a:extLst>
            </p:cNvPr>
            <p:cNvSpPr/>
            <p:nvPr/>
          </p:nvSpPr>
          <p:spPr>
            <a:xfrm>
              <a:off x="3622528" y="5951230"/>
              <a:ext cx="287609" cy="25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30" y="9321"/>
                  </a:moveTo>
                  <a:cubicBezTo>
                    <a:pt x="11975" y="9321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1"/>
                    <a:pt x="13430" y="9321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1"/>
                  </a:lnTo>
                  <a:lnTo>
                    <a:pt x="6873" y="9321"/>
                  </a:lnTo>
                  <a:cubicBezTo>
                    <a:pt x="6873" y="9321"/>
                    <a:pt x="6873" y="14727"/>
                    <a:pt x="6873" y="14727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2"/>
                </a:solidFill>
                <a:latin typeface="Segoe UI" panose="020B0502040204020203" pitchFamily="34" charset="0"/>
                <a:ea typeface="Lato Light" charset="0"/>
                <a:cs typeface="Segoe UI" panose="020B0502040204020203" pitchFamily="34" charset="0"/>
              </a:endParaRP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035F802E-A06C-E813-0451-935F22F1C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35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16BD30-714F-8FD9-AE2A-0DAFDE2521ED}"/>
              </a:ext>
            </a:extLst>
          </p:cNvPr>
          <p:cNvGrpSpPr/>
          <p:nvPr/>
        </p:nvGrpSpPr>
        <p:grpSpPr>
          <a:xfrm>
            <a:off x="4414436" y="4706579"/>
            <a:ext cx="3421484" cy="904852"/>
            <a:chOff x="8100098" y="4293067"/>
            <a:chExt cx="3421484" cy="904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BA4208-6BE3-A940-E424-4BE82B0A6A73}"/>
                </a:ext>
              </a:extLst>
            </p:cNvPr>
            <p:cNvGrpSpPr/>
            <p:nvPr/>
          </p:nvGrpSpPr>
          <p:grpSpPr>
            <a:xfrm>
              <a:off x="8100098" y="4293067"/>
              <a:ext cx="3421484" cy="904852"/>
              <a:chOff x="4363166" y="5322169"/>
              <a:chExt cx="3421484" cy="904852"/>
            </a:xfrm>
          </p:grpSpPr>
          <p:sp>
            <p:nvSpPr>
              <p:cNvPr id="2" name="Rounded Rectangle 69">
                <a:extLst>
                  <a:ext uri="{FF2B5EF4-FFF2-40B4-BE49-F238E27FC236}">
                    <a16:creationId xmlns:a16="http://schemas.microsoft.com/office/drawing/2014/main" id="{7D72CDFF-FAA3-5C6A-DC16-3E8FF9C7B7AA}"/>
                  </a:ext>
                </a:extLst>
              </p:cNvPr>
              <p:cNvSpPr/>
              <p:nvPr/>
            </p:nvSpPr>
            <p:spPr>
              <a:xfrm>
                <a:off x="4363166" y="5322169"/>
                <a:ext cx="3421484" cy="904852"/>
              </a:xfrm>
              <a:prstGeom prst="roundRect">
                <a:avLst>
                  <a:gd name="adj" fmla="val 190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3" name="Picture Placeholder 14">
                <a:extLst>
                  <a:ext uri="{FF2B5EF4-FFF2-40B4-BE49-F238E27FC236}">
                    <a16:creationId xmlns:a16="http://schemas.microsoft.com/office/drawing/2014/main" id="{FEDCDBCB-C802-9C7C-4CCD-0F7ACD419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2" b="11112"/>
              <a:stretch/>
            </p:blipFill>
            <p:spPr>
              <a:xfrm flipH="1">
                <a:off x="4411144" y="5341464"/>
                <a:ext cx="850844" cy="850825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44540D-16A1-FAC2-AB28-8A81A892A5E0}"/>
                  </a:ext>
                </a:extLst>
              </p:cNvPr>
              <p:cNvSpPr txBox="1"/>
              <p:nvPr/>
            </p:nvSpPr>
            <p:spPr>
              <a:xfrm>
                <a:off x="5604881" y="5446357"/>
                <a:ext cx="1948281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pPr algn="ctr" defTabSz="914217"/>
                <a:r>
                  <a:rPr lang="en-US" sz="1200" b="1" dirty="0">
                    <a:solidFill>
                      <a:srgbClr val="445469"/>
                    </a:solidFill>
                    <a:latin typeface="Segoe UI"/>
                    <a:ea typeface="Lato Black"/>
                    <a:cs typeface="Segoe UI"/>
                  </a:rPr>
                  <a:t>ROHITHKUMAR PATEL</a:t>
                </a:r>
                <a:endParaRPr lang="en-US" sz="1200" dirty="0">
                  <a:solidFill>
                    <a:srgbClr val="445469"/>
                  </a:solidFill>
                  <a:latin typeface="Segoe UI"/>
                  <a:ea typeface="Lato Black"/>
                  <a:cs typeface="Segoe U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968A2A-E725-6F82-34CF-236FF2A4630B}"/>
                  </a:ext>
                </a:extLst>
              </p:cNvPr>
              <p:cNvSpPr txBox="1"/>
              <p:nvPr/>
            </p:nvSpPr>
            <p:spPr>
              <a:xfrm>
                <a:off x="5653045" y="5689607"/>
                <a:ext cx="1851952" cy="24622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 defTabSz="914217"/>
                <a:r>
                  <a:rPr lang="en-US" sz="1000" dirty="0">
                    <a:solidFill>
                      <a:srgbClr val="445469"/>
                    </a:solidFill>
                    <a:latin typeface="Segoe UI" panose="020B0502040204020203" pitchFamily="34" charset="0"/>
                    <a:ea typeface="Lato Light" charset="0"/>
                    <a:cs typeface="Segoe UI" panose="020B0502040204020203" pitchFamily="34" charset="0"/>
                  </a:rPr>
                  <a:t>Director of Engineering – DFT</a:t>
                </a:r>
              </a:p>
            </p:txBody>
          </p:sp>
        </p:grpSp>
        <p:sp>
          <p:nvSpPr>
            <p:cNvPr id="10" name="Shape 2878">
              <a:hlinkClick r:id="rId25"/>
              <a:extLst>
                <a:ext uri="{FF2B5EF4-FFF2-40B4-BE49-F238E27FC236}">
                  <a16:creationId xmlns:a16="http://schemas.microsoft.com/office/drawing/2014/main" id="{4B29CB46-A4A9-5398-A76C-D85F0F3C0996}"/>
                </a:ext>
              </a:extLst>
            </p:cNvPr>
            <p:cNvSpPr/>
            <p:nvPr/>
          </p:nvSpPr>
          <p:spPr>
            <a:xfrm>
              <a:off x="11202826" y="4916232"/>
              <a:ext cx="290241" cy="25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30" y="9321"/>
                  </a:moveTo>
                  <a:cubicBezTo>
                    <a:pt x="11975" y="9321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1"/>
                    <a:pt x="13430" y="9321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1"/>
                  </a:lnTo>
                  <a:lnTo>
                    <a:pt x="6873" y="9321"/>
                  </a:lnTo>
                  <a:cubicBezTo>
                    <a:pt x="6873" y="9321"/>
                    <a:pt x="6873" y="14727"/>
                    <a:pt x="6873" y="14727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2"/>
                </a:solidFill>
                <a:latin typeface="Segoe UI" panose="020B0502040204020203" pitchFamily="34" charset="0"/>
                <a:ea typeface="Lato Light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C87071F-A18A-419A-7AC9-91076075EB9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141">
            <a:extLst>
              <a:ext uri="{FF2B5EF4-FFF2-40B4-BE49-F238E27FC236}">
                <a16:creationId xmlns:a16="http://schemas.microsoft.com/office/drawing/2014/main" id="{2BEF21BD-D7F9-5331-D57C-DE1DB1A53834}"/>
              </a:ext>
            </a:extLst>
          </p:cNvPr>
          <p:cNvSpPr txBox="1"/>
          <p:nvPr/>
        </p:nvSpPr>
        <p:spPr>
          <a:xfrm>
            <a:off x="3538729" y="93353"/>
            <a:ext cx="5114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OUR GLOBAL LOCATIONS</a:t>
            </a:r>
          </a:p>
        </p:txBody>
      </p:sp>
      <p:sp>
        <p:nvSpPr>
          <p:cNvPr id="3" name="Freeform 509">
            <a:extLst>
              <a:ext uri="{FF2B5EF4-FFF2-40B4-BE49-F238E27FC236}">
                <a16:creationId xmlns:a16="http://schemas.microsoft.com/office/drawing/2014/main" id="{4E5EEF66-FDBE-5EC0-B60F-A4B1C0435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850" y="871358"/>
            <a:ext cx="6716485" cy="3882782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B87658-AC64-B197-89C5-FEF124C041F8}"/>
              </a:ext>
            </a:extLst>
          </p:cNvPr>
          <p:cNvGrpSpPr/>
          <p:nvPr/>
        </p:nvGrpSpPr>
        <p:grpSpPr>
          <a:xfrm>
            <a:off x="3188234" y="5540502"/>
            <a:ext cx="1994773" cy="457334"/>
            <a:chOff x="1106692" y="1287917"/>
            <a:chExt cx="1926096" cy="483251"/>
          </a:xfrm>
        </p:grpSpPr>
        <p:sp>
          <p:nvSpPr>
            <p:cNvPr id="8" name="Title 20">
              <a:extLst>
                <a:ext uri="{FF2B5EF4-FFF2-40B4-BE49-F238E27FC236}">
                  <a16:creationId xmlns:a16="http://schemas.microsoft.com/office/drawing/2014/main" id="{85D7B732-C033-02CC-7DD9-EAE8C44A18BB}"/>
                </a:ext>
              </a:extLst>
            </p:cNvPr>
            <p:cNvSpPr txBox="1">
              <a:spLocks/>
            </p:cNvSpPr>
            <p:nvPr/>
          </p:nvSpPr>
          <p:spPr>
            <a:xfrm>
              <a:off x="1106692" y="1287917"/>
              <a:ext cx="1926096" cy="260174"/>
            </a:xfrm>
            <a:prstGeom prst="rect">
              <a:avLst/>
            </a:prstGeom>
          </p:spPr>
          <p:txBody>
            <a:bodyPr vert="horz" wrap="square" lIns="45720" tIns="0" rIns="4572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Regular"/>
                  <a:ea typeface="+mj-ea"/>
                  <a:cs typeface="Lato Regular"/>
                </a:rPr>
                <a:t>USA</a:t>
              </a:r>
            </a:p>
          </p:txBody>
        </p:sp>
        <p:sp>
          <p:nvSpPr>
            <p:cNvPr id="9" name="Title 20">
              <a:extLst>
                <a:ext uri="{FF2B5EF4-FFF2-40B4-BE49-F238E27FC236}">
                  <a16:creationId xmlns:a16="http://schemas.microsoft.com/office/drawing/2014/main" id="{242E5681-84E5-6E94-2DAC-9EB1C706A069}"/>
                </a:ext>
              </a:extLst>
            </p:cNvPr>
            <p:cNvSpPr txBox="1">
              <a:spLocks/>
            </p:cNvSpPr>
            <p:nvPr/>
          </p:nvSpPr>
          <p:spPr>
            <a:xfrm>
              <a:off x="1107585" y="1525629"/>
              <a:ext cx="1924479" cy="245539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Light"/>
                  <a:ea typeface="+mj-ea"/>
                  <a:cs typeface="Lato Light"/>
                </a:rPr>
                <a:t>San Jose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/>
                <a:ea typeface="+mj-ea"/>
                <a:cs typeface="Lato Ligh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3AAE8D-1946-1214-259B-FC11C19A0F41}"/>
              </a:ext>
            </a:extLst>
          </p:cNvPr>
          <p:cNvGrpSpPr/>
          <p:nvPr/>
        </p:nvGrpSpPr>
        <p:grpSpPr>
          <a:xfrm>
            <a:off x="3188234" y="4893919"/>
            <a:ext cx="1994773" cy="457334"/>
            <a:chOff x="1106692" y="1287917"/>
            <a:chExt cx="1926096" cy="483251"/>
          </a:xfrm>
        </p:grpSpPr>
        <p:sp>
          <p:nvSpPr>
            <p:cNvPr id="16" name="Title 20">
              <a:extLst>
                <a:ext uri="{FF2B5EF4-FFF2-40B4-BE49-F238E27FC236}">
                  <a16:creationId xmlns:a16="http://schemas.microsoft.com/office/drawing/2014/main" id="{7A1D8F86-A814-F6C4-5984-ACD4BE8FBC58}"/>
                </a:ext>
              </a:extLst>
            </p:cNvPr>
            <p:cNvSpPr txBox="1">
              <a:spLocks/>
            </p:cNvSpPr>
            <p:nvPr/>
          </p:nvSpPr>
          <p:spPr>
            <a:xfrm>
              <a:off x="1106692" y="1287917"/>
              <a:ext cx="1926096" cy="260174"/>
            </a:xfrm>
            <a:prstGeom prst="rect">
              <a:avLst/>
            </a:prstGeom>
          </p:spPr>
          <p:txBody>
            <a:bodyPr vert="horz" wrap="square" lIns="45720" tIns="0" rIns="4572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Regular"/>
                  <a:ea typeface="+mj-ea"/>
                  <a:cs typeface="Lato Regular"/>
                </a:rPr>
                <a:t>Canada</a:t>
              </a:r>
            </a:p>
          </p:txBody>
        </p:sp>
        <p:sp>
          <p:nvSpPr>
            <p:cNvPr id="17" name="Title 20">
              <a:extLst>
                <a:ext uri="{FF2B5EF4-FFF2-40B4-BE49-F238E27FC236}">
                  <a16:creationId xmlns:a16="http://schemas.microsoft.com/office/drawing/2014/main" id="{43623DD3-890A-624B-EA4F-3399DDCC8CCA}"/>
                </a:ext>
              </a:extLst>
            </p:cNvPr>
            <p:cNvSpPr txBox="1">
              <a:spLocks/>
            </p:cNvSpPr>
            <p:nvPr/>
          </p:nvSpPr>
          <p:spPr>
            <a:xfrm>
              <a:off x="1107585" y="1525629"/>
              <a:ext cx="1924479" cy="245539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Light"/>
                  <a:ea typeface="+mj-ea"/>
                  <a:cs typeface="Lato Light"/>
                </a:rPr>
                <a:t>Toronto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/>
                <a:ea typeface="+mj-ea"/>
                <a:cs typeface="Lato Ligh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0D1915-5A46-9670-7D42-543CE6D9E7AB}"/>
              </a:ext>
            </a:extLst>
          </p:cNvPr>
          <p:cNvGrpSpPr/>
          <p:nvPr/>
        </p:nvGrpSpPr>
        <p:grpSpPr>
          <a:xfrm>
            <a:off x="9355853" y="2960229"/>
            <a:ext cx="1994773" cy="452909"/>
            <a:chOff x="1106692" y="1287918"/>
            <a:chExt cx="1926096" cy="478575"/>
          </a:xfrm>
        </p:grpSpPr>
        <p:sp>
          <p:nvSpPr>
            <p:cNvPr id="30" name="Title 20">
              <a:extLst>
                <a:ext uri="{FF2B5EF4-FFF2-40B4-BE49-F238E27FC236}">
                  <a16:creationId xmlns:a16="http://schemas.microsoft.com/office/drawing/2014/main" id="{E1B80D78-BCCE-FAE2-487F-B9B4853DE761}"/>
                </a:ext>
              </a:extLst>
            </p:cNvPr>
            <p:cNvSpPr txBox="1">
              <a:spLocks/>
            </p:cNvSpPr>
            <p:nvPr/>
          </p:nvSpPr>
          <p:spPr>
            <a:xfrm>
              <a:off x="1106692" y="1287918"/>
              <a:ext cx="1926096" cy="260174"/>
            </a:xfrm>
            <a:prstGeom prst="rect">
              <a:avLst/>
            </a:prstGeom>
          </p:spPr>
          <p:txBody>
            <a:bodyPr vert="horz" wrap="square" lIns="45720" tIns="0" rIns="4572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Regular"/>
                  <a:ea typeface="+mj-ea"/>
                  <a:cs typeface="Lato Regular"/>
                </a:rPr>
                <a:t>Europe</a:t>
              </a:r>
            </a:p>
          </p:txBody>
        </p:sp>
        <p:sp>
          <p:nvSpPr>
            <p:cNvPr id="31" name="Title 20">
              <a:extLst>
                <a:ext uri="{FF2B5EF4-FFF2-40B4-BE49-F238E27FC236}">
                  <a16:creationId xmlns:a16="http://schemas.microsoft.com/office/drawing/2014/main" id="{5711932F-F92E-CAF2-9C64-6A2F4D588ACE}"/>
                </a:ext>
              </a:extLst>
            </p:cNvPr>
            <p:cNvSpPr txBox="1">
              <a:spLocks/>
            </p:cNvSpPr>
            <p:nvPr/>
          </p:nvSpPr>
          <p:spPr>
            <a:xfrm>
              <a:off x="1107585" y="1530303"/>
              <a:ext cx="1924479" cy="236190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Light"/>
                  <a:ea typeface="+mj-ea"/>
                  <a:cs typeface="Lato Light"/>
                </a:rPr>
                <a:t>Coming up – 9-12 months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/>
                <a:ea typeface="+mj-ea"/>
                <a:cs typeface="Lato Light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1875B4D-6444-4B13-4A50-F98F3FD2240E}"/>
              </a:ext>
            </a:extLst>
          </p:cNvPr>
          <p:cNvSpPr txBox="1"/>
          <p:nvPr/>
        </p:nvSpPr>
        <p:spPr>
          <a:xfrm>
            <a:off x="9031219" y="2535863"/>
            <a:ext cx="2318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UPCOMING</a:t>
            </a:r>
            <a:endParaRPr lang="en-CA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reeform 513">
            <a:extLst>
              <a:ext uri="{FF2B5EF4-FFF2-40B4-BE49-F238E27FC236}">
                <a16:creationId xmlns:a16="http://schemas.microsoft.com/office/drawing/2014/main" id="{06149B85-4733-E3FE-8D5A-6A96982A2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417" y="4953913"/>
            <a:ext cx="180000" cy="36000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13">
            <a:extLst>
              <a:ext uri="{FF2B5EF4-FFF2-40B4-BE49-F238E27FC236}">
                <a16:creationId xmlns:a16="http://schemas.microsoft.com/office/drawing/2014/main" id="{B1FE53DB-0895-37FF-799D-E8CDB2D46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417" y="5575567"/>
            <a:ext cx="180000" cy="36000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15A60A-AE1E-F931-9D40-454E3CF5F425}"/>
              </a:ext>
            </a:extLst>
          </p:cNvPr>
          <p:cNvGrpSpPr/>
          <p:nvPr/>
        </p:nvGrpSpPr>
        <p:grpSpPr>
          <a:xfrm>
            <a:off x="6665539" y="5535146"/>
            <a:ext cx="2196580" cy="440842"/>
            <a:chOff x="7802898" y="4910412"/>
            <a:chExt cx="2196580" cy="440842"/>
          </a:xfrm>
        </p:grpSpPr>
        <p:sp>
          <p:nvSpPr>
            <p:cNvPr id="39" name="Title 20">
              <a:extLst>
                <a:ext uri="{FF2B5EF4-FFF2-40B4-BE49-F238E27FC236}">
                  <a16:creationId xmlns:a16="http://schemas.microsoft.com/office/drawing/2014/main" id="{A08E66B2-F48C-D9AC-3085-5A30157F0BFF}"/>
                </a:ext>
              </a:extLst>
            </p:cNvPr>
            <p:cNvSpPr txBox="1">
              <a:spLocks/>
            </p:cNvSpPr>
            <p:nvPr/>
          </p:nvSpPr>
          <p:spPr>
            <a:xfrm>
              <a:off x="7987199" y="4910412"/>
              <a:ext cx="1994773" cy="246221"/>
            </a:xfrm>
            <a:prstGeom prst="rect">
              <a:avLst/>
            </a:prstGeom>
          </p:spPr>
          <p:txBody>
            <a:bodyPr vert="horz" wrap="square" lIns="45720" tIns="0" rIns="4572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Malaysia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Regular"/>
                <a:ea typeface="+mj-ea"/>
                <a:cs typeface="Lato Regular"/>
              </a:endParaRPr>
            </a:p>
          </p:txBody>
        </p:sp>
        <p:sp>
          <p:nvSpPr>
            <p:cNvPr id="40" name="Title 20">
              <a:extLst>
                <a:ext uri="{FF2B5EF4-FFF2-40B4-BE49-F238E27FC236}">
                  <a16:creationId xmlns:a16="http://schemas.microsoft.com/office/drawing/2014/main" id="{BD5D56EE-475A-7436-0DEB-246DA09EA895}"/>
                </a:ext>
              </a:extLst>
            </p:cNvPr>
            <p:cNvSpPr txBox="1">
              <a:spLocks/>
            </p:cNvSpPr>
            <p:nvPr/>
          </p:nvSpPr>
          <p:spPr>
            <a:xfrm>
              <a:off x="8006380" y="5118883"/>
              <a:ext cx="1993098" cy="232371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Light"/>
                  <a:ea typeface="+mj-ea"/>
                  <a:cs typeface="Lato Light"/>
                </a:rPr>
                <a:t>Penang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/>
                <a:ea typeface="+mj-ea"/>
                <a:cs typeface="Lato Light"/>
              </a:endParaRPr>
            </a:p>
          </p:txBody>
        </p:sp>
        <p:sp>
          <p:nvSpPr>
            <p:cNvPr id="10" name="Freeform 513">
              <a:extLst>
                <a:ext uri="{FF2B5EF4-FFF2-40B4-BE49-F238E27FC236}">
                  <a16:creationId xmlns:a16="http://schemas.microsoft.com/office/drawing/2014/main" id="{2390AAC6-5981-BE9A-6C51-0131B5419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2898" y="4937312"/>
              <a:ext cx="180000" cy="360000"/>
            </a:xfrm>
            <a:custGeom>
              <a:avLst/>
              <a:gdLst>
                <a:gd name="T0" fmla="*/ 569 w 1139"/>
                <a:gd name="T1" fmla="*/ 0 h 1430"/>
                <a:gd name="T2" fmla="*/ 569 w 1139"/>
                <a:gd name="T3" fmla="*/ 0 h 1430"/>
                <a:gd name="T4" fmla="*/ 0 w 1139"/>
                <a:gd name="T5" fmla="*/ 576 h 1430"/>
                <a:gd name="T6" fmla="*/ 569 w 1139"/>
                <a:gd name="T7" fmla="*/ 1429 h 1430"/>
                <a:gd name="T8" fmla="*/ 1138 w 1139"/>
                <a:gd name="T9" fmla="*/ 576 h 1430"/>
                <a:gd name="T10" fmla="*/ 569 w 1139"/>
                <a:gd name="T11" fmla="*/ 0 h 1430"/>
                <a:gd name="T12" fmla="*/ 569 w 1139"/>
                <a:gd name="T13" fmla="*/ 925 h 1430"/>
                <a:gd name="T14" fmla="*/ 569 w 1139"/>
                <a:gd name="T15" fmla="*/ 925 h 1430"/>
                <a:gd name="T16" fmla="*/ 213 w 1139"/>
                <a:gd name="T17" fmla="*/ 576 h 1430"/>
                <a:gd name="T18" fmla="*/ 569 w 1139"/>
                <a:gd name="T19" fmla="*/ 220 h 1430"/>
                <a:gd name="T20" fmla="*/ 919 w 1139"/>
                <a:gd name="T21" fmla="*/ 576 h 1430"/>
                <a:gd name="T22" fmla="*/ 569 w 1139"/>
                <a:gd name="T23" fmla="*/ 925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39" h="1430">
                  <a:moveTo>
                    <a:pt x="569" y="0"/>
                  </a:moveTo>
                  <a:lnTo>
                    <a:pt x="569" y="0"/>
                  </a:lnTo>
                  <a:cubicBezTo>
                    <a:pt x="255" y="0"/>
                    <a:pt x="0" y="255"/>
                    <a:pt x="0" y="576"/>
                  </a:cubicBezTo>
                  <a:cubicBezTo>
                    <a:pt x="0" y="890"/>
                    <a:pt x="367" y="1429"/>
                    <a:pt x="569" y="1429"/>
                  </a:cubicBezTo>
                  <a:cubicBezTo>
                    <a:pt x="765" y="1429"/>
                    <a:pt x="1138" y="890"/>
                    <a:pt x="1138" y="576"/>
                  </a:cubicBezTo>
                  <a:cubicBezTo>
                    <a:pt x="1138" y="255"/>
                    <a:pt x="883" y="0"/>
                    <a:pt x="569" y="0"/>
                  </a:cubicBezTo>
                  <a:close/>
                  <a:moveTo>
                    <a:pt x="569" y="925"/>
                  </a:moveTo>
                  <a:lnTo>
                    <a:pt x="569" y="925"/>
                  </a:lnTo>
                  <a:cubicBezTo>
                    <a:pt x="373" y="925"/>
                    <a:pt x="213" y="765"/>
                    <a:pt x="213" y="576"/>
                  </a:cubicBezTo>
                  <a:cubicBezTo>
                    <a:pt x="213" y="380"/>
                    <a:pt x="373" y="220"/>
                    <a:pt x="569" y="220"/>
                  </a:cubicBezTo>
                  <a:cubicBezTo>
                    <a:pt x="765" y="220"/>
                    <a:pt x="919" y="380"/>
                    <a:pt x="919" y="576"/>
                  </a:cubicBezTo>
                  <a:cubicBezTo>
                    <a:pt x="919" y="765"/>
                    <a:pt x="765" y="925"/>
                    <a:pt x="569" y="92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 513">
            <a:extLst>
              <a:ext uri="{FF2B5EF4-FFF2-40B4-BE49-F238E27FC236}">
                <a16:creationId xmlns:a16="http://schemas.microsoft.com/office/drawing/2014/main" id="{30E68DC6-5EDA-A3F9-F803-209D76B2C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497" y="3024119"/>
            <a:ext cx="180000" cy="36000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rgbClr val="02FCF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513">
            <a:extLst>
              <a:ext uri="{FF2B5EF4-FFF2-40B4-BE49-F238E27FC236}">
                <a16:creationId xmlns:a16="http://schemas.microsoft.com/office/drawing/2014/main" id="{13B4A1CE-1DD0-6B5A-141F-54B2EBFCE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6112" y="3022833"/>
            <a:ext cx="144000" cy="25200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513">
            <a:extLst>
              <a:ext uri="{FF2B5EF4-FFF2-40B4-BE49-F238E27FC236}">
                <a16:creationId xmlns:a16="http://schemas.microsoft.com/office/drawing/2014/main" id="{7F13E1E9-7C1C-03C2-32E9-AB63113A4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539" y="2756608"/>
            <a:ext cx="144000" cy="25200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rgbClr val="37FF9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13">
            <a:extLst>
              <a:ext uri="{FF2B5EF4-FFF2-40B4-BE49-F238E27FC236}">
                <a16:creationId xmlns:a16="http://schemas.microsoft.com/office/drawing/2014/main" id="{9FD94782-B3A9-6F68-31D4-75E10F146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421" y="2446298"/>
            <a:ext cx="144000" cy="25200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513">
            <a:extLst>
              <a:ext uri="{FF2B5EF4-FFF2-40B4-BE49-F238E27FC236}">
                <a16:creationId xmlns:a16="http://schemas.microsoft.com/office/drawing/2014/main" id="{A4C11890-050A-A19D-7F8A-4F45BD25E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1803230"/>
            <a:ext cx="144000" cy="25200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DE6B3-2E1A-7A35-FF2E-92E0D99348C0}"/>
              </a:ext>
            </a:extLst>
          </p:cNvPr>
          <p:cNvGrpSpPr/>
          <p:nvPr/>
        </p:nvGrpSpPr>
        <p:grpSpPr>
          <a:xfrm>
            <a:off x="6665539" y="4856579"/>
            <a:ext cx="2206513" cy="457334"/>
            <a:chOff x="5366558" y="5545909"/>
            <a:chExt cx="2206513" cy="45733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A5C01F-D3C3-01CB-E7CC-A9216F3F7B78}"/>
                </a:ext>
              </a:extLst>
            </p:cNvPr>
            <p:cNvGrpSpPr/>
            <p:nvPr/>
          </p:nvGrpSpPr>
          <p:grpSpPr>
            <a:xfrm>
              <a:off x="5578298" y="5545909"/>
              <a:ext cx="1994773" cy="457334"/>
              <a:chOff x="1106692" y="1287917"/>
              <a:chExt cx="1926096" cy="483251"/>
            </a:xfrm>
          </p:grpSpPr>
          <p:sp>
            <p:nvSpPr>
              <p:cNvPr id="12" name="Title 20">
                <a:extLst>
                  <a:ext uri="{FF2B5EF4-FFF2-40B4-BE49-F238E27FC236}">
                    <a16:creationId xmlns:a16="http://schemas.microsoft.com/office/drawing/2014/main" id="{BFE4350F-B14C-6CC9-8F42-730AB8E26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6692" y="1287917"/>
                <a:ext cx="1926096" cy="260174"/>
              </a:xfrm>
              <a:prstGeom prst="rect">
                <a:avLst/>
              </a:prstGeom>
            </p:spPr>
            <p:txBody>
              <a:bodyPr vert="horz" wrap="square" lIns="45720" tIns="0" rIns="45720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 Regular"/>
                    <a:ea typeface="+mj-ea"/>
                    <a:cs typeface="Lato Regular"/>
                  </a:rPr>
                  <a:t>India</a:t>
                </a:r>
              </a:p>
            </p:txBody>
          </p:sp>
          <p:sp>
            <p:nvSpPr>
              <p:cNvPr id="13" name="Title 20">
                <a:extLst>
                  <a:ext uri="{FF2B5EF4-FFF2-40B4-BE49-F238E27FC236}">
                    <a16:creationId xmlns:a16="http://schemas.microsoft.com/office/drawing/2014/main" id="{57FAE2F7-3093-AFA7-4540-A3E99178AC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7585" y="1525629"/>
                <a:ext cx="1924479" cy="245539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 Light"/>
                    <a:ea typeface="+mj-ea"/>
                    <a:cs typeface="Lato Light"/>
                  </a:rPr>
                  <a:t>Bangalore, Hyderabad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 Light"/>
                  <a:ea typeface="+mj-ea"/>
                  <a:cs typeface="Lato Light"/>
                </a:endParaRPr>
              </a:p>
            </p:txBody>
          </p:sp>
        </p:grpSp>
        <p:sp>
          <p:nvSpPr>
            <p:cNvPr id="2" name="Freeform 513">
              <a:extLst>
                <a:ext uri="{FF2B5EF4-FFF2-40B4-BE49-F238E27FC236}">
                  <a16:creationId xmlns:a16="http://schemas.microsoft.com/office/drawing/2014/main" id="{B94A4B56-FF8B-3C73-C160-D9689FF2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558" y="5603395"/>
              <a:ext cx="180000" cy="360000"/>
            </a:xfrm>
            <a:custGeom>
              <a:avLst/>
              <a:gdLst>
                <a:gd name="T0" fmla="*/ 569 w 1139"/>
                <a:gd name="T1" fmla="*/ 0 h 1430"/>
                <a:gd name="T2" fmla="*/ 569 w 1139"/>
                <a:gd name="T3" fmla="*/ 0 h 1430"/>
                <a:gd name="T4" fmla="*/ 0 w 1139"/>
                <a:gd name="T5" fmla="*/ 576 h 1430"/>
                <a:gd name="T6" fmla="*/ 569 w 1139"/>
                <a:gd name="T7" fmla="*/ 1429 h 1430"/>
                <a:gd name="T8" fmla="*/ 1138 w 1139"/>
                <a:gd name="T9" fmla="*/ 576 h 1430"/>
                <a:gd name="T10" fmla="*/ 569 w 1139"/>
                <a:gd name="T11" fmla="*/ 0 h 1430"/>
                <a:gd name="T12" fmla="*/ 569 w 1139"/>
                <a:gd name="T13" fmla="*/ 925 h 1430"/>
                <a:gd name="T14" fmla="*/ 569 w 1139"/>
                <a:gd name="T15" fmla="*/ 925 h 1430"/>
                <a:gd name="T16" fmla="*/ 213 w 1139"/>
                <a:gd name="T17" fmla="*/ 576 h 1430"/>
                <a:gd name="T18" fmla="*/ 569 w 1139"/>
                <a:gd name="T19" fmla="*/ 220 h 1430"/>
                <a:gd name="T20" fmla="*/ 919 w 1139"/>
                <a:gd name="T21" fmla="*/ 576 h 1430"/>
                <a:gd name="T22" fmla="*/ 569 w 1139"/>
                <a:gd name="T23" fmla="*/ 925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39" h="1430">
                  <a:moveTo>
                    <a:pt x="569" y="0"/>
                  </a:moveTo>
                  <a:lnTo>
                    <a:pt x="569" y="0"/>
                  </a:lnTo>
                  <a:cubicBezTo>
                    <a:pt x="255" y="0"/>
                    <a:pt x="0" y="255"/>
                    <a:pt x="0" y="576"/>
                  </a:cubicBezTo>
                  <a:cubicBezTo>
                    <a:pt x="0" y="890"/>
                    <a:pt x="367" y="1429"/>
                    <a:pt x="569" y="1429"/>
                  </a:cubicBezTo>
                  <a:cubicBezTo>
                    <a:pt x="765" y="1429"/>
                    <a:pt x="1138" y="890"/>
                    <a:pt x="1138" y="576"/>
                  </a:cubicBezTo>
                  <a:cubicBezTo>
                    <a:pt x="1138" y="255"/>
                    <a:pt x="883" y="0"/>
                    <a:pt x="569" y="0"/>
                  </a:cubicBezTo>
                  <a:close/>
                  <a:moveTo>
                    <a:pt x="569" y="925"/>
                  </a:moveTo>
                  <a:lnTo>
                    <a:pt x="569" y="925"/>
                  </a:lnTo>
                  <a:cubicBezTo>
                    <a:pt x="373" y="925"/>
                    <a:pt x="213" y="765"/>
                    <a:pt x="213" y="576"/>
                  </a:cubicBezTo>
                  <a:cubicBezTo>
                    <a:pt x="213" y="380"/>
                    <a:pt x="373" y="220"/>
                    <a:pt x="569" y="220"/>
                  </a:cubicBezTo>
                  <a:cubicBezTo>
                    <a:pt x="765" y="220"/>
                    <a:pt x="919" y="380"/>
                    <a:pt x="919" y="576"/>
                  </a:cubicBezTo>
                  <a:cubicBezTo>
                    <a:pt x="919" y="765"/>
                    <a:pt x="765" y="925"/>
                    <a:pt x="569" y="925"/>
                  </a:cubicBezTo>
                  <a:close/>
                </a:path>
              </a:pathLst>
            </a:custGeom>
            <a:solidFill>
              <a:srgbClr val="37FF9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9CAC9C3-310C-933D-4864-A530FCDA3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0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C2E12C9A-6D11-BF31-68BE-4277C8F15A93}"/>
              </a:ext>
            </a:extLst>
          </p:cNvPr>
          <p:cNvSpPr txBox="1"/>
          <p:nvPr/>
        </p:nvSpPr>
        <p:spPr>
          <a:xfrm>
            <a:off x="3950272" y="57245"/>
            <a:ext cx="4506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SERVICES PORTFOLIO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CF07A4-2983-5C47-8B7D-349AD94921C9}"/>
              </a:ext>
            </a:extLst>
          </p:cNvPr>
          <p:cNvGrpSpPr/>
          <p:nvPr/>
        </p:nvGrpSpPr>
        <p:grpSpPr>
          <a:xfrm>
            <a:off x="1748286" y="753035"/>
            <a:ext cx="8695427" cy="5884569"/>
            <a:chOff x="1703969" y="512712"/>
            <a:chExt cx="8849306" cy="62593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E81057-B1E2-B462-4820-B6416F47BDC0}"/>
                </a:ext>
              </a:extLst>
            </p:cNvPr>
            <p:cNvSpPr/>
            <p:nvPr/>
          </p:nvSpPr>
          <p:spPr>
            <a:xfrm>
              <a:off x="3460378" y="1118147"/>
              <a:ext cx="5181599" cy="502424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/>
                <a:t>d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925163" y="1918089"/>
              <a:ext cx="1930171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FPGA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2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PROTOTYPING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390927" y="1918089"/>
              <a:ext cx="2095416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0320" marR="5080" lvl="0" indent="-762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RTL</a:t>
              </a:r>
              <a:r>
                <a:rPr lang="en-IN" b="1" spc="-40" dirty="0">
                  <a:solidFill>
                    <a:srgbClr val="AEABAB"/>
                  </a:solidFill>
                  <a:latin typeface="Segoe UI"/>
                  <a:cs typeface="Segoe UI"/>
                </a:rPr>
                <a:t>/</a:t>
              </a: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DESIGN </a:t>
              </a:r>
              <a:r>
                <a:rPr kumimoji="0" sz="1800" b="1" i="0" u="none" strike="noStrike" kern="1200" cap="none" spc="-48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VERIFICATION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148785" y="4972030"/>
              <a:ext cx="2404490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25400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SYNTHESIS</a:t>
              </a:r>
              <a:r>
                <a:rPr kumimoji="0" lang="en-IN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/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PHYSICAL</a:t>
              </a:r>
              <a:r>
                <a:rPr kumimoji="0" sz="1800" b="1" i="0" u="none" strike="noStrike" kern="1200" cap="none" spc="-8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DESIGN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035366" y="512712"/>
              <a:ext cx="2156793" cy="6165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3937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FOUNDRY</a:t>
              </a:r>
              <a:r>
                <a:rPr kumimoji="0" lang="en-IN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/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NODE</a:t>
              </a:r>
              <a:r>
                <a:rPr kumimoji="0" sz="1800" b="1" i="0" u="none" strike="noStrike" kern="1200" cap="none" spc="-9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en-IN" sz="1800" b="1" i="0" u="none" strike="noStrike" kern="1200" cap="none" spc="-9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</a:p>
            <a:p>
              <a:pPr marL="12700" marR="5080" lvl="0" indent="3937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b="1" dirty="0">
                  <a:solidFill>
                    <a:srgbClr val="AEABAB"/>
                  </a:solidFill>
                  <a:latin typeface="Segoe UI"/>
                  <a:cs typeface="Segoe UI"/>
                </a:rPr>
                <a:t>      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SELECTION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214556" y="6205253"/>
              <a:ext cx="1977603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4699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ANALOG</a:t>
              </a:r>
              <a:r>
                <a:rPr kumimoji="0" lang="en-IN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/</a:t>
              </a: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484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MIXED</a:t>
              </a:r>
              <a:r>
                <a:rPr kumimoji="0" sz="1800" b="1" i="0" u="none" strike="noStrike" kern="1200" cap="none" spc="-7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SIGNAL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2310810" y="4972030"/>
              <a:ext cx="2095416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210185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FEASIBILITY </a:t>
              </a:r>
              <a:r>
                <a:rPr kumimoji="0" sz="1800" b="1" i="0" u="none" strike="noStrike" kern="1200" cap="none" spc="1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2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ANALYSIS</a:t>
              </a:r>
              <a:r>
                <a:rPr kumimoji="0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-</a:t>
              </a:r>
              <a:r>
                <a:rPr kumimoji="0" sz="1800" b="1" i="0" u="none" strike="noStrike" kern="1200" cap="none" spc="-3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PPA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34" name="object 24">
              <a:extLst>
                <a:ext uri="{FF2B5EF4-FFF2-40B4-BE49-F238E27FC236}">
                  <a16:creationId xmlns:a16="http://schemas.microsoft.com/office/drawing/2014/main" id="{957BF88D-D79F-22A0-38C5-F9D8FFAEAC9F}"/>
                </a:ext>
              </a:extLst>
            </p:cNvPr>
            <p:cNvSpPr txBox="1"/>
            <p:nvPr/>
          </p:nvSpPr>
          <p:spPr>
            <a:xfrm>
              <a:off x="1703969" y="3429000"/>
              <a:ext cx="1977603" cy="579646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/>
            <a:p>
              <a:pPr marL="12700" marR="5080" lvl="0" indent="4699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EMBEDDED/</a:t>
              </a:r>
            </a:p>
            <a:p>
              <a:pPr marL="12700" marR="5080" lvl="0" indent="4699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AEABAB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IoT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49A89D7-91DE-E98F-2175-67E0EB698727}"/>
                </a:ext>
              </a:extLst>
            </p:cNvPr>
            <p:cNvSpPr/>
            <p:nvPr/>
          </p:nvSpPr>
          <p:spPr>
            <a:xfrm>
              <a:off x="4007268" y="1787693"/>
              <a:ext cx="1171798" cy="1129692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55692DD-EEDC-CAE6-549A-0B2781975EF3}"/>
                </a:ext>
              </a:extLst>
            </p:cNvPr>
            <p:cNvSpPr/>
            <p:nvPr/>
          </p:nvSpPr>
          <p:spPr>
            <a:xfrm>
              <a:off x="5487027" y="1167396"/>
              <a:ext cx="1128299" cy="106048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BD6BB5-BBE3-57DC-518F-B8F0DE8E06ED}"/>
                </a:ext>
              </a:extLst>
            </p:cNvPr>
            <p:cNvSpPr/>
            <p:nvPr/>
          </p:nvSpPr>
          <p:spPr>
            <a:xfrm>
              <a:off x="6917228" y="1698109"/>
              <a:ext cx="1171797" cy="112969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8F46DD-B7F9-53AF-9DCF-9DB9ED3769FF}"/>
                </a:ext>
              </a:extLst>
            </p:cNvPr>
            <p:cNvSpPr/>
            <p:nvPr/>
          </p:nvSpPr>
          <p:spPr>
            <a:xfrm>
              <a:off x="3524063" y="3226945"/>
              <a:ext cx="1171798" cy="1082706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6A19BC-CFA2-593A-67A0-F58305A8EC20}"/>
                </a:ext>
              </a:extLst>
            </p:cNvPr>
            <p:cNvSpPr/>
            <p:nvPr/>
          </p:nvSpPr>
          <p:spPr>
            <a:xfrm>
              <a:off x="6924270" y="4474299"/>
              <a:ext cx="1164755" cy="112969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381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EB83C4D-5F2A-C12C-1362-74C7F2A40845}"/>
                </a:ext>
              </a:extLst>
            </p:cNvPr>
            <p:cNvSpPr/>
            <p:nvPr/>
          </p:nvSpPr>
          <p:spPr>
            <a:xfrm>
              <a:off x="5555794" y="4959675"/>
              <a:ext cx="1164755" cy="111004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835DDE-4994-C596-299D-DBA684FDBA67}"/>
                </a:ext>
              </a:extLst>
            </p:cNvPr>
            <p:cNvSpPr/>
            <p:nvPr/>
          </p:nvSpPr>
          <p:spPr>
            <a:xfrm>
              <a:off x="4186229" y="4527996"/>
              <a:ext cx="1171798" cy="1129692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7F142F45-B013-0215-1700-6F91756B1A0E}"/>
                </a:ext>
              </a:extLst>
            </p:cNvPr>
            <p:cNvGrpSpPr/>
            <p:nvPr/>
          </p:nvGrpSpPr>
          <p:grpSpPr>
            <a:xfrm>
              <a:off x="5229253" y="2847235"/>
              <a:ext cx="1609266" cy="1507005"/>
              <a:chOff x="0" y="-1"/>
              <a:chExt cx="3367406" cy="3369564"/>
            </a:xfrm>
            <a:blipFill>
              <a:blip r:embed="rId9"/>
              <a:stretch>
                <a:fillRect/>
              </a:stretch>
            </a:blipFill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A5CEA5E2-D6FA-09FB-18FB-BC9D7ED13648}"/>
                  </a:ext>
                </a:extLst>
              </p:cNvPr>
              <p:cNvSpPr/>
              <p:nvPr/>
            </p:nvSpPr>
            <p:spPr>
              <a:xfrm>
                <a:off x="0" y="-1"/>
                <a:ext cx="3367406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algn="ctr"/>
                <a:endParaRPr lang="en-IN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IN" sz="800" dirty="0">
                  <a:solidFill>
                    <a:schemeClr val="bg1"/>
                  </a:solidFill>
                </a:endParaRPr>
              </a:p>
              <a:p>
                <a:pPr algn="ctr"/>
                <a:endParaRPr lang="en-IN" dirty="0"/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49A9CFE-2DCD-FDD7-8114-BCE3B1D99DF5}"/>
                </a:ext>
              </a:extLst>
            </p:cNvPr>
            <p:cNvSpPr/>
            <p:nvPr/>
          </p:nvSpPr>
          <p:spPr>
            <a:xfrm>
              <a:off x="4716321" y="2253671"/>
              <a:ext cx="2735277" cy="2718359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FFE197-3BED-29E7-2793-8C23E9037BE9}"/>
                </a:ext>
              </a:extLst>
            </p:cNvPr>
            <p:cNvSpPr/>
            <p:nvPr/>
          </p:nvSpPr>
          <p:spPr>
            <a:xfrm>
              <a:off x="7472058" y="3109696"/>
              <a:ext cx="1171798" cy="1082706"/>
            </a:xfrm>
            <a:prstGeom prst="ellipse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>
                <a:solidFill>
                  <a:srgbClr val="002060"/>
                </a:solidFill>
              </a:endParaRPr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B7E4DB2E-55A9-1B29-73CE-6964D80EDE54}"/>
                </a:ext>
              </a:extLst>
            </p:cNvPr>
            <p:cNvSpPr txBox="1"/>
            <p:nvPr/>
          </p:nvSpPr>
          <p:spPr>
            <a:xfrm>
              <a:off x="8776002" y="3346860"/>
              <a:ext cx="1401661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0320" marR="5080" lvl="0" indent="-762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b="1" spc="-15" dirty="0">
                  <a:solidFill>
                    <a:srgbClr val="AEABAB"/>
                  </a:solidFill>
                  <a:latin typeface="Segoe UI"/>
                  <a:cs typeface="Segoe UI"/>
                </a:rPr>
                <a:t>DESIGN FOR TESTABILITY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D7479C-AED6-FA2B-D2B5-37E3AFA44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D68B63-A4B8-A76E-105F-0B8D11CF5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8EE0C1-C3A6-6089-184D-E2ED8E8A0517}"/>
              </a:ext>
            </a:extLst>
          </p:cNvPr>
          <p:cNvGrpSpPr/>
          <p:nvPr/>
        </p:nvGrpSpPr>
        <p:grpSpPr>
          <a:xfrm>
            <a:off x="2128683" y="1416412"/>
            <a:ext cx="6578155" cy="2503391"/>
            <a:chOff x="1981199" y="1229599"/>
            <a:chExt cx="6578155" cy="2503391"/>
          </a:xfrm>
        </p:grpSpPr>
        <p:sp>
          <p:nvSpPr>
            <p:cNvPr id="8" name="Half Frame 7">
              <a:extLst>
                <a:ext uri="{FF2B5EF4-FFF2-40B4-BE49-F238E27FC236}">
                  <a16:creationId xmlns:a16="http://schemas.microsoft.com/office/drawing/2014/main" id="{6EE08318-50D0-0FCA-9A36-AEC6A01DF68C}"/>
                </a:ext>
              </a:extLst>
            </p:cNvPr>
            <p:cNvSpPr/>
            <p:nvPr/>
          </p:nvSpPr>
          <p:spPr>
            <a:xfrm>
              <a:off x="1981199" y="1229599"/>
              <a:ext cx="2651310" cy="2503391"/>
            </a:xfrm>
            <a:prstGeom prst="halfFram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38A34F-9786-57D2-F67E-B6C2A842D372}"/>
                </a:ext>
              </a:extLst>
            </p:cNvPr>
            <p:cNvSpPr/>
            <p:nvPr/>
          </p:nvSpPr>
          <p:spPr>
            <a:xfrm>
              <a:off x="3366245" y="1229599"/>
              <a:ext cx="5193109" cy="8375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0EC0AA-F202-3774-59EB-4A27076EF0C0}"/>
              </a:ext>
            </a:extLst>
          </p:cNvPr>
          <p:cNvGrpSpPr/>
          <p:nvPr/>
        </p:nvGrpSpPr>
        <p:grpSpPr>
          <a:xfrm>
            <a:off x="3494367" y="2559164"/>
            <a:ext cx="6274342" cy="2506753"/>
            <a:chOff x="3346883" y="2372351"/>
            <a:chExt cx="6274342" cy="2506753"/>
          </a:xfrm>
        </p:grpSpPr>
        <p:sp>
          <p:nvSpPr>
            <p:cNvPr id="9" name="Half Frame 8">
              <a:extLst>
                <a:ext uri="{FF2B5EF4-FFF2-40B4-BE49-F238E27FC236}">
                  <a16:creationId xmlns:a16="http://schemas.microsoft.com/office/drawing/2014/main" id="{247F8359-499E-E172-A772-22C95977D652}"/>
                </a:ext>
              </a:extLst>
            </p:cNvPr>
            <p:cNvSpPr/>
            <p:nvPr/>
          </p:nvSpPr>
          <p:spPr>
            <a:xfrm>
              <a:off x="3346883" y="2375713"/>
              <a:ext cx="2519084" cy="2503391"/>
            </a:xfrm>
            <a:prstGeom prst="halfFram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477D89-DE22-48DF-A0E0-111FA9EC9BDA}"/>
                </a:ext>
              </a:extLst>
            </p:cNvPr>
            <p:cNvSpPr/>
            <p:nvPr/>
          </p:nvSpPr>
          <p:spPr>
            <a:xfrm>
              <a:off x="4687106" y="2372351"/>
              <a:ext cx="4934119" cy="83757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E6466F-07B9-ADB0-6339-005F8A135F5B}"/>
              </a:ext>
            </a:extLst>
          </p:cNvPr>
          <p:cNvGrpSpPr/>
          <p:nvPr/>
        </p:nvGrpSpPr>
        <p:grpSpPr>
          <a:xfrm>
            <a:off x="4834590" y="3677030"/>
            <a:ext cx="5450542" cy="2740253"/>
            <a:chOff x="4687106" y="3490217"/>
            <a:chExt cx="5450542" cy="2740253"/>
          </a:xfrm>
        </p:grpSpPr>
        <p:sp>
          <p:nvSpPr>
            <p:cNvPr id="10" name="Half Frame 9">
              <a:extLst>
                <a:ext uri="{FF2B5EF4-FFF2-40B4-BE49-F238E27FC236}">
                  <a16:creationId xmlns:a16="http://schemas.microsoft.com/office/drawing/2014/main" id="{E91CA5B3-D708-AB9E-E031-BFD5DF6C7A8F}"/>
                </a:ext>
              </a:extLst>
            </p:cNvPr>
            <p:cNvSpPr/>
            <p:nvPr/>
          </p:nvSpPr>
          <p:spPr>
            <a:xfrm>
              <a:off x="4687106" y="3490218"/>
              <a:ext cx="2976280" cy="2740252"/>
            </a:xfrm>
            <a:prstGeom prst="halfFram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C35BD9-500C-EB49-2F9F-AD3C0D6F99D7}"/>
                </a:ext>
              </a:extLst>
            </p:cNvPr>
            <p:cNvSpPr/>
            <p:nvPr/>
          </p:nvSpPr>
          <p:spPr>
            <a:xfrm>
              <a:off x="6099047" y="3490217"/>
              <a:ext cx="4038601" cy="9233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8F5914B-6AD7-F25B-392E-3B2830B3C595}"/>
              </a:ext>
            </a:extLst>
          </p:cNvPr>
          <p:cNvSpPr txBox="1"/>
          <p:nvPr/>
        </p:nvSpPr>
        <p:spPr>
          <a:xfrm>
            <a:off x="4913353" y="1077478"/>
            <a:ext cx="391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OFFSHORE DESIGN CENTRE (ODC)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CE1BBD-4B0B-80A9-337F-56BA448F692E}"/>
              </a:ext>
            </a:extLst>
          </p:cNvPr>
          <p:cNvSpPr txBox="1"/>
          <p:nvPr/>
        </p:nvSpPr>
        <p:spPr>
          <a:xfrm>
            <a:off x="7094174" y="3368565"/>
            <a:ext cx="3238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RESOURCE AUGMENTATION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E32AB3-29E2-8E68-6513-DA5AC0F46B6F}"/>
              </a:ext>
            </a:extLst>
          </p:cNvPr>
          <p:cNvSpPr txBox="1"/>
          <p:nvPr/>
        </p:nvSpPr>
        <p:spPr>
          <a:xfrm>
            <a:off x="7272483" y="2230740"/>
            <a:ext cx="2868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TURNKEY SOLUTIONS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B28E3-2E21-ABBF-A385-62F2E918EE5D}"/>
              </a:ext>
            </a:extLst>
          </p:cNvPr>
          <p:cNvSpPr txBox="1"/>
          <p:nvPr/>
        </p:nvSpPr>
        <p:spPr>
          <a:xfrm>
            <a:off x="5740841" y="1546387"/>
            <a:ext cx="3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Independent Office Workspace</a:t>
            </a:r>
          </a:p>
          <a:p>
            <a:r>
              <a:rPr lang="en-IN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Physical Firewall On-site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41D421-A86D-9F9B-56BD-E1BBF109AA3A}"/>
              </a:ext>
            </a:extLst>
          </p:cNvPr>
          <p:cNvSpPr txBox="1"/>
          <p:nvPr/>
        </p:nvSpPr>
        <p:spPr>
          <a:xfrm>
            <a:off x="7974852" y="3952867"/>
            <a:ext cx="231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Resource @ Client site</a:t>
            </a:r>
          </a:p>
          <a:p>
            <a:r>
              <a:rPr lang="en-IN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Specialized Job Function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2D3CD-5FA5-C87B-30D6-9F30748B9DE3}"/>
              </a:ext>
            </a:extLst>
          </p:cNvPr>
          <p:cNvSpPr txBox="1"/>
          <p:nvPr/>
        </p:nvSpPr>
        <p:spPr>
          <a:xfrm>
            <a:off x="6797861" y="2568820"/>
            <a:ext cx="348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Solution Expert</a:t>
            </a:r>
          </a:p>
          <a:p>
            <a:r>
              <a:rPr lang="en-IN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Complete Project Ownership</a:t>
            </a:r>
          </a:p>
          <a:p>
            <a:r>
              <a:rPr lang="en-IN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Fixed Price and Project Duration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04019CAC-A761-65BF-12A1-013C51B0CE4C}"/>
              </a:ext>
            </a:extLst>
          </p:cNvPr>
          <p:cNvSpPr txBox="1">
            <a:spLocks/>
          </p:cNvSpPr>
          <p:nvPr/>
        </p:nvSpPr>
        <p:spPr>
          <a:xfrm>
            <a:off x="3058593" y="106396"/>
            <a:ext cx="6074814" cy="504625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sz="3200" kern="0" spc="-5" dirty="0"/>
              <a:t>CLIENT ENGAGEMENT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03E05-825E-BB05-D9A3-D8B9B0AF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3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C4C6694-B530-7104-CB26-F53EFD987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C60A-18DB-1D68-A2AB-2CA04DCC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516" y="173116"/>
            <a:ext cx="4050968" cy="44065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TURNKEY JOURNEY</a:t>
            </a:r>
            <a:endParaRPr lang="en-IN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968D5-C603-BCBC-18EF-17A0E52F4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866" y="830251"/>
            <a:ext cx="10227733" cy="10663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15 Successful Tape outs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     Automotive | Sensors        Edge AI | AI Accelerator        Medical devices</a:t>
            </a:r>
            <a:endParaRPr lang="en-IN" sz="2400" b="1" dirty="0"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17">
            <a:extLst>
              <a:ext uri="{FF2B5EF4-FFF2-40B4-BE49-F238E27FC236}">
                <a16:creationId xmlns:a16="http://schemas.microsoft.com/office/drawing/2014/main" id="{159C85FE-90A4-8C08-12EF-FD22AB836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296" y="5795452"/>
            <a:ext cx="1899956" cy="69561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6F9AA2-BBDC-ACAD-6BBC-E3ACF9C27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6" b="30539"/>
          <a:stretch/>
        </p:blipFill>
        <p:spPr>
          <a:xfrm>
            <a:off x="4642140" y="6170102"/>
            <a:ext cx="1393737" cy="35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B8FD2AA-BEAF-17F8-9482-74901869EA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4" b="22195"/>
          <a:stretch/>
        </p:blipFill>
        <p:spPr>
          <a:xfrm>
            <a:off x="6145094" y="5813276"/>
            <a:ext cx="825910" cy="31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7DB8F0-AFA7-EDEF-B943-BC5E3B76F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093" y="6202892"/>
            <a:ext cx="864287" cy="35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6DFAF68-D42C-3461-B95C-6F7114400D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3" b="30682"/>
          <a:stretch/>
        </p:blipFill>
        <p:spPr>
          <a:xfrm>
            <a:off x="7108384" y="5797498"/>
            <a:ext cx="1006662" cy="29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phic 19">
            <a:extLst>
              <a:ext uri="{FF2B5EF4-FFF2-40B4-BE49-F238E27FC236}">
                <a16:creationId xmlns:a16="http://schemas.microsoft.com/office/drawing/2014/main" id="{2D13F1BD-A6A3-914D-9FD0-CDF57DCD1D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18596" y="6202892"/>
            <a:ext cx="1950134" cy="31902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E28F1AE1-6701-B494-A2F5-BD7D493A9F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30258" y="5810504"/>
            <a:ext cx="1393737" cy="39238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BCD4963C-9960-CBF8-3635-71810C80F7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18236" r="6908" b="21303"/>
          <a:stretch/>
        </p:blipFill>
        <p:spPr>
          <a:xfrm>
            <a:off x="1182562" y="5810504"/>
            <a:ext cx="1590293" cy="71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40B7FD2-0D5F-656E-46BC-9968A56255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r="11820"/>
          <a:stretch/>
        </p:blipFill>
        <p:spPr>
          <a:xfrm>
            <a:off x="9164257" y="5797498"/>
            <a:ext cx="809512" cy="69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0C08EAA2-50DE-369B-5BDB-155037A457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4650" b="20001"/>
          <a:stretch/>
        </p:blipFill>
        <p:spPr>
          <a:xfrm>
            <a:off x="2923083" y="5813276"/>
            <a:ext cx="1556947" cy="716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46FE1D7B-06BE-2B14-6F65-A35C809D26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22733" r="8196" b="25951"/>
          <a:stretch/>
        </p:blipFill>
        <p:spPr>
          <a:xfrm>
            <a:off x="8233247" y="5789600"/>
            <a:ext cx="835483" cy="31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BD9ECC06-E06F-5609-99C8-69B0263D99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8" y="5797498"/>
            <a:ext cx="864287" cy="74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5C6E574-EE8E-9A47-A9A9-8AF1C240F9EC}"/>
              </a:ext>
            </a:extLst>
          </p:cNvPr>
          <p:cNvSpPr txBox="1">
            <a:spLocks/>
          </p:cNvSpPr>
          <p:nvPr/>
        </p:nvSpPr>
        <p:spPr>
          <a:xfrm>
            <a:off x="90406" y="1846692"/>
            <a:ext cx="5878079" cy="35105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Architecture &amp; Front-end design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Specifications Exploration, Feasibility Study, Architecture Design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RTL Design, Verification, Integration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ANVAY - Proven RTL2GDS2 methodology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Optimize PPA | First pass silicon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Compute/Server infrastructure | Secured workspace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Serves | VPN | Firewall | Backups | Access control | Video Surveillance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Best turnkey project execution practices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Milestones | Checklist | Reviews</a:t>
            </a:r>
            <a:endParaRPr lang="en-IN" sz="1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E727AF1E-F5E3-E690-4627-1CF755498302}"/>
              </a:ext>
            </a:extLst>
          </p:cNvPr>
          <p:cNvSpPr/>
          <p:nvPr/>
        </p:nvSpPr>
        <p:spPr>
          <a:xfrm>
            <a:off x="1275969" y="1429102"/>
            <a:ext cx="287867" cy="174097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CE864B2C-32F9-C7AA-4B25-CEF9B418E18A}"/>
              </a:ext>
            </a:extLst>
          </p:cNvPr>
          <p:cNvSpPr/>
          <p:nvPr/>
        </p:nvSpPr>
        <p:spPr>
          <a:xfrm>
            <a:off x="4723031" y="1408540"/>
            <a:ext cx="287867" cy="174097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73951591-03F8-66B9-733C-EE53BD8928D7}"/>
              </a:ext>
            </a:extLst>
          </p:cNvPr>
          <p:cNvSpPr/>
          <p:nvPr/>
        </p:nvSpPr>
        <p:spPr>
          <a:xfrm>
            <a:off x="8457962" y="1417831"/>
            <a:ext cx="287867" cy="174097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0AD38-B909-33DD-73A0-DAB91DB534A1}"/>
              </a:ext>
            </a:extLst>
          </p:cNvPr>
          <p:cNvSpPr txBox="1"/>
          <p:nvPr/>
        </p:nvSpPr>
        <p:spPr>
          <a:xfrm>
            <a:off x="4671636" y="5400604"/>
            <a:ext cx="29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PARTNER ECOSYSTEM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486EA3-6CF6-6E1F-3746-40A8C41E88B1}"/>
              </a:ext>
            </a:extLst>
          </p:cNvPr>
          <p:cNvSpPr/>
          <p:nvPr/>
        </p:nvSpPr>
        <p:spPr>
          <a:xfrm>
            <a:off x="6096000" y="1846691"/>
            <a:ext cx="5976402" cy="3510572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73D49-30E3-FAEE-33D3-6456D1B40BCD}"/>
              </a:ext>
            </a:extLst>
          </p:cNvPr>
          <p:cNvSpPr txBox="1"/>
          <p:nvPr/>
        </p:nvSpPr>
        <p:spPr>
          <a:xfrm>
            <a:off x="6374255" y="1967204"/>
            <a:ext cx="2687731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ADAS SoC</a:t>
            </a:r>
          </a:p>
          <a:p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LiDAR assistance with high-speed ADC, DAC, Hardware accelerated FFT Processing unit, Quad-Core 800MHz DSP Processor , 32-bit ARM Cortex M4F Processor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EDAC4-FD5C-CC51-AAC5-F7CCD5F447E1}"/>
              </a:ext>
            </a:extLst>
          </p:cNvPr>
          <p:cNvSpPr txBox="1"/>
          <p:nvPr/>
        </p:nvSpPr>
        <p:spPr>
          <a:xfrm>
            <a:off x="9189501" y="1954524"/>
            <a:ext cx="2658104" cy="150810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AI based SoC IP Subsystem</a:t>
            </a:r>
            <a:endParaRPr lang="en-US" sz="1400" dirty="0"/>
          </a:p>
          <a:p>
            <a:r>
              <a:rPr lang="en-IN" sz="1200" b="0" dirty="0"/>
              <a:t>Architecture with AXI-NIC, AHB Matrix integrating NPU, Dual core ARM</a:t>
            </a:r>
          </a:p>
          <a:p>
            <a:r>
              <a:rPr lang="en-IN" sz="1200" b="0" dirty="0"/>
              <a:t>FEI - </a:t>
            </a:r>
            <a:r>
              <a:rPr lang="en-US" sz="1200" b="0" dirty="0"/>
              <a:t>RTL Integration, CDC, RDC, Lint, CLP, Synthesis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B9C9A7-5799-642A-4F95-001A7B04334A}"/>
              </a:ext>
            </a:extLst>
          </p:cNvPr>
          <p:cNvSpPr txBox="1"/>
          <p:nvPr/>
        </p:nvSpPr>
        <p:spPr>
          <a:xfrm>
            <a:off x="6276974" y="3591352"/>
            <a:ext cx="5692278" cy="13542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IP Camera SoC</a:t>
            </a:r>
          </a:p>
          <a:p>
            <a:r>
              <a:rPr lang="en-US" dirty="0"/>
              <a:t>Complete SoC Architecture </a:t>
            </a:r>
          </a:p>
          <a:p>
            <a:endParaRPr lang="en-US" sz="1400" dirty="0"/>
          </a:p>
          <a:p>
            <a:r>
              <a:rPr lang="en-US" sz="1200" b="0" dirty="0"/>
              <a:t>ARM Cortex A55 Processor, NPU, H.265 Video Codec, DMA Capable, Ethernet, Bluetooth Cores​</a:t>
            </a:r>
          </a:p>
          <a:p>
            <a:r>
              <a:rPr lang="en-US" sz="1200" b="0" dirty="0"/>
              <a:t>Peripherals: UART, I2C, SPI, GPIOs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EFB1D6-F135-9CCE-21C6-98246C7CEC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797D1B-5DB4-B67D-8950-6555D2580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9FFD8C-55BA-26C9-4519-3F02431ED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29" y="922441"/>
            <a:ext cx="10227733" cy="1066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30+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Successful Tape outs</a:t>
            </a: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     GPU | Cores                       Network | Memory                AI Accelerators</a:t>
            </a:r>
            <a:endParaRPr lang="en-IN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EFEC6FF-73E9-6E23-B6B0-10DF98DC5017}"/>
              </a:ext>
            </a:extLst>
          </p:cNvPr>
          <p:cNvSpPr txBox="1">
            <a:spLocks/>
          </p:cNvSpPr>
          <p:nvPr/>
        </p:nvSpPr>
        <p:spPr>
          <a:xfrm>
            <a:off x="1978717" y="2393586"/>
            <a:ext cx="8234559" cy="3623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 implementation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FCFP, FCT, IO/Bump planning, IREM,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PhyV</a:t>
            </a:r>
            <a:endParaRPr lang="en-IN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Methodology development</a:t>
            </a:r>
          </a:p>
          <a:p>
            <a:pPr lvl="1"/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Power, Performance, Area and Schedule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RTL-GDS2 of block</a:t>
            </a:r>
          </a:p>
          <a:p>
            <a:pPr lvl="1"/>
            <a:r>
              <a:rPr lang="en-IN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PCIE, DDR, Graphics, SerDes, DSP, ARM Core, RISC V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</a:t>
            </a:r>
          </a:p>
          <a:p>
            <a:pPr lvl="1"/>
            <a:r>
              <a:rPr lang="en-IN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N2, N3, N5, N7…. 180 nm</a:t>
            </a:r>
          </a:p>
          <a:p>
            <a:pPr lvl="1"/>
            <a:r>
              <a:rPr lang="en-IN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3D | </a:t>
            </a:r>
            <a:r>
              <a:rPr lang="en-IN" dirty="0" err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Chiplets</a:t>
            </a:r>
            <a:endParaRPr lang="en-IN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C8AD449E-F831-B242-D481-F5B5EE5E69E4}"/>
              </a:ext>
            </a:extLst>
          </p:cNvPr>
          <p:cNvSpPr/>
          <p:nvPr/>
        </p:nvSpPr>
        <p:spPr>
          <a:xfrm>
            <a:off x="1169045" y="1455621"/>
            <a:ext cx="287867" cy="174097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D185CD43-A643-5CC2-1051-F23FEE03889C}"/>
              </a:ext>
            </a:extLst>
          </p:cNvPr>
          <p:cNvSpPr/>
          <p:nvPr/>
        </p:nvSpPr>
        <p:spPr>
          <a:xfrm>
            <a:off x="4709889" y="1455621"/>
            <a:ext cx="287867" cy="174097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F8AFF372-FA26-5E82-19AF-BE5E3B2E1D2A}"/>
              </a:ext>
            </a:extLst>
          </p:cNvPr>
          <p:cNvSpPr/>
          <p:nvPr/>
        </p:nvSpPr>
        <p:spPr>
          <a:xfrm>
            <a:off x="8566314" y="1455621"/>
            <a:ext cx="287867" cy="174097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99355D-7275-F04D-4B3E-2A12AA422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26" y="215194"/>
            <a:ext cx="3124937" cy="44065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ODC PROJECTS</a:t>
            </a:r>
            <a:endParaRPr lang="en-IN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E9A7E2-20BA-E83B-25AE-53D7C31A8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7" y="21978"/>
            <a:ext cx="1094976" cy="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108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95abaa-920c-42d9-94da-6fd50eeb8acf">
      <Terms xmlns="http://schemas.microsoft.com/office/infopath/2007/PartnerControls"/>
    </lcf76f155ced4ddcb4097134ff3c332f>
    <TaxCatchAll xmlns="5ec4281d-37f5-4393-ae95-ed8cdd92daf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E98F7F0B140D4CAC501641E43EB65E" ma:contentTypeVersion="12" ma:contentTypeDescription="Create a new document." ma:contentTypeScope="" ma:versionID="6f48c93b599d651acf190d5f6c6df580">
  <xsd:schema xmlns:xsd="http://www.w3.org/2001/XMLSchema" xmlns:xs="http://www.w3.org/2001/XMLSchema" xmlns:p="http://schemas.microsoft.com/office/2006/metadata/properties" xmlns:ns2="eb95abaa-920c-42d9-94da-6fd50eeb8acf" xmlns:ns3="5ec4281d-37f5-4393-ae95-ed8cdd92daf0" targetNamespace="http://schemas.microsoft.com/office/2006/metadata/properties" ma:root="true" ma:fieldsID="d7422e3f41480af9c1c47052fb8b9593" ns2:_="" ns3:_="">
    <xsd:import namespace="eb95abaa-920c-42d9-94da-6fd50eeb8acf"/>
    <xsd:import namespace="5ec4281d-37f5-4393-ae95-ed8cdd92daf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5abaa-920c-42d9-94da-6fd50eeb8a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ef719ad-1bfd-4bef-a174-a58c8cc755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c4281d-37f5-4393-ae95-ed8cdd92daf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a8afcd4-f4df-4aa9-8554-a676156c424f}" ma:internalName="TaxCatchAll" ma:showField="CatchAllData" ma:web="5ec4281d-37f5-4393-ae95-ed8cdd92d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D1314B-8898-478F-9121-18E544E4CA71}">
  <ds:schemaRefs>
    <ds:schemaRef ds:uri="http://schemas.microsoft.com/office/2006/metadata/properties"/>
    <ds:schemaRef ds:uri="http://schemas.microsoft.com/office/infopath/2007/PartnerControls"/>
    <ds:schemaRef ds:uri="eb95abaa-920c-42d9-94da-6fd50eeb8acf"/>
    <ds:schemaRef ds:uri="5ec4281d-37f5-4393-ae95-ed8cdd92daf0"/>
  </ds:schemaRefs>
</ds:datastoreItem>
</file>

<file path=customXml/itemProps2.xml><?xml version="1.0" encoding="utf-8"?>
<ds:datastoreItem xmlns:ds="http://schemas.openxmlformats.org/officeDocument/2006/customXml" ds:itemID="{534EA05C-039E-4DF8-8BEA-2D17D9CD3A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95abaa-920c-42d9-94da-6fd50eeb8acf"/>
    <ds:schemaRef ds:uri="5ec4281d-37f5-4393-ae95-ed8cdd92da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FC3B92-536E-4124-802F-5F8CD99035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1851</TotalTime>
  <Words>913</Words>
  <Application>Microsoft Office PowerPoint</Application>
  <PresentationFormat>Widescreen</PresentationFormat>
  <Paragraphs>220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Lato Light</vt:lpstr>
      <vt:lpstr>Lato Regular</vt:lpstr>
      <vt:lpstr>Segoe UI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TURNKEY JOURNEY</vt:lpstr>
      <vt:lpstr>ODC PROJECTS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Gaurav Kumar Bansal</dc:creator>
  <cp:lastModifiedBy>Venkatesh J</cp:lastModifiedBy>
  <cp:revision>253</cp:revision>
  <dcterms:created xsi:type="dcterms:W3CDTF">2023-11-21T11:12:50Z</dcterms:created>
  <dcterms:modified xsi:type="dcterms:W3CDTF">2026-01-20T05:20:08Z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0x01010020E98F7F0B140D4CAC501641E43EB65E</vt:lpwstr>
  </property>
  <property fmtid="{D5CDD505-2E9C-101B-9397-08002B2CF9AE}" pid="3" name="MediaServiceImageTags">
    <vt:lpwstr/>
  </property>
</Properties>
</file>